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91" r:id="rId4"/>
    <p:sldId id="292" r:id="rId5"/>
    <p:sldId id="293" r:id="rId6"/>
    <p:sldId id="295" r:id="rId7"/>
    <p:sldId id="294" r:id="rId8"/>
    <p:sldId id="296" r:id="rId9"/>
    <p:sldId id="299" r:id="rId10"/>
    <p:sldId id="308" r:id="rId11"/>
    <p:sldId id="298" r:id="rId12"/>
    <p:sldId id="300" r:id="rId13"/>
    <p:sldId id="312" r:id="rId14"/>
    <p:sldId id="313" r:id="rId15"/>
    <p:sldId id="302" r:id="rId16"/>
    <p:sldId id="301" r:id="rId17"/>
    <p:sldId id="303" r:id="rId18"/>
    <p:sldId id="304" r:id="rId19"/>
    <p:sldId id="305" r:id="rId20"/>
    <p:sldId id="306" r:id="rId21"/>
    <p:sldId id="307" r:id="rId22"/>
    <p:sldId id="309" r:id="rId23"/>
    <p:sldId id="311" r:id="rId24"/>
    <p:sldId id="259" r:id="rId25"/>
    <p:sldId id="260" r:id="rId26"/>
    <p:sldId id="283" r:id="rId27"/>
    <p:sldId id="284" r:id="rId28"/>
    <p:sldId id="285" r:id="rId29"/>
    <p:sldId id="261" r:id="rId30"/>
    <p:sldId id="272" r:id="rId31"/>
    <p:sldId id="276" r:id="rId32"/>
    <p:sldId id="277" r:id="rId33"/>
    <p:sldId id="269" r:id="rId34"/>
    <p:sldId id="270" r:id="rId35"/>
    <p:sldId id="263" r:id="rId36"/>
    <p:sldId id="271" r:id="rId37"/>
    <p:sldId id="264" r:id="rId38"/>
    <p:sldId id="274" r:id="rId39"/>
    <p:sldId id="265" r:id="rId40"/>
    <p:sldId id="266" r:id="rId41"/>
    <p:sldId id="267" r:id="rId42"/>
    <p:sldId id="268" r:id="rId43"/>
    <p:sldId id="262" r:id="rId44"/>
    <p:sldId id="278" r:id="rId45"/>
    <p:sldId id="279" r:id="rId46"/>
    <p:sldId id="273" r:id="rId47"/>
    <p:sldId id="275" r:id="rId48"/>
    <p:sldId id="281" r:id="rId49"/>
    <p:sldId id="282" r:id="rId50"/>
    <p:sldId id="314" r:id="rId51"/>
    <p:sldId id="280" r:id="rId52"/>
    <p:sldId id="286" r:id="rId53"/>
    <p:sldId id="315" r:id="rId54"/>
    <p:sldId id="287" r:id="rId55"/>
    <p:sldId id="288" r:id="rId56"/>
    <p:sldId id="258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7"/>
    <p:restoredTop sz="94651"/>
  </p:normalViewPr>
  <p:slideViewPr>
    <p:cSldViewPr snapToGrid="0" snapToObjects="1">
      <p:cViewPr varScale="1">
        <p:scale>
          <a:sx n="115" d="100"/>
          <a:sy n="115" d="100"/>
        </p:scale>
        <p:origin x="46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50B8-1EDA-0542-9C5F-40B89FA60114}" type="datetimeFigureOut">
              <a:rPr lang="en-US" smtClean="0"/>
              <a:t>11/4/16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63A3-757F-9C4E-8B8C-2A42BF82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microsoft.com/office/2011/relationships/webextension" Target="../webextensions/webextension1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aws-properties-stack.html#cfn-cloudformation-stack-parameters" TargetMode="External"/><Relationship Id="rId4" Type="http://schemas.openxmlformats.org/officeDocument/2006/relationships/hyperlink" Target="https://docs.aws.amazon.com/AWSCloudFormation/latest/UserGuide/aws-properties-stack-parameters.html" TargetMode="External"/><Relationship Id="rId5" Type="http://schemas.openxmlformats.org/officeDocument/2006/relationships/hyperlink" Target="https://docs.aws.amazon.com/AWSCloudFormation/latest/UserGuide/aws-properties-stack.html#cfn-cloudformation-stack-tags" TargetMode="External"/><Relationship Id="rId6" Type="http://schemas.openxmlformats.org/officeDocument/2006/relationships/hyperlink" Target="https://docs.aws.amazon.com/AWSCloudFormation/latest/UserGuide/aws-properties-stack.html#cfn-cloudformation-stack-templateurl" TargetMode="External"/><Relationship Id="rId7" Type="http://schemas.openxmlformats.org/officeDocument/2006/relationships/hyperlink" Target="https://docs.aws.amazon.com/AWSCloudFormation/latest/UserGuide/aws-properties-stack.html#cfn-cloudformation-stack-timeoutinminut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ws.amazon.com/AWSCloudFormation/latest/UserGuide/aws-properties-stack.html#cfn-cloudformation-stack-notificationarn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BasicWebserverInVPC.json" TargetMode="External"/><Relationship Id="rId3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en/documentation/cloudformation/" TargetMode="External"/><Relationship Id="rId4" Type="http://schemas.openxmlformats.org/officeDocument/2006/relationships/hyperlink" Target="http://docs.aws.amazon.com/AWSCloudFormation/latest/UserGuide/aws-template-resource-type-ref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fVMlxJJNmyA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9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Cattle vs. Pets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50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do we know if we are treating </a:t>
            </a:r>
            <a:br>
              <a:rPr lang="en-US" dirty="0" smtClean="0"/>
            </a:br>
            <a:r>
              <a:rPr lang="en-US" dirty="0" smtClean="0"/>
              <a:t>our servers like pets?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Servers are named after</a:t>
            </a:r>
            <a:br>
              <a:rPr lang="en-US" dirty="0" smtClean="0"/>
            </a:br>
            <a:r>
              <a:rPr lang="en-US" dirty="0" smtClean="0"/>
              <a:t>things – people, places, movie </a:t>
            </a:r>
            <a:br>
              <a:rPr lang="en-US" dirty="0" smtClean="0"/>
            </a:br>
            <a:r>
              <a:rPr lang="en-US" dirty="0" smtClean="0"/>
              <a:t>characters – instead of function.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stays running for months or years.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is fixed and nursed back to health if it fails.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People are afraid to replace the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Beware of pet cows!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80" y="141763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Use definition files</a:t>
            </a:r>
          </a:p>
          <a:p>
            <a:pPr lvl="1"/>
            <a:r>
              <a:rPr lang="en-US" dirty="0" smtClean="0"/>
              <a:t>Specify infrastructure elements and how they are configured</a:t>
            </a:r>
          </a:p>
          <a:p>
            <a:pPr lvl="1"/>
            <a:r>
              <a:rPr lang="en-US" dirty="0" smtClean="0"/>
              <a:t>JSON, YAML, XML or Domain Specific Language (DSL)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Self-documented systems</a:t>
            </a:r>
          </a:p>
          <a:p>
            <a:pPr lvl="1"/>
            <a:r>
              <a:rPr lang="en-US" dirty="0" smtClean="0"/>
              <a:t>It’s difficult to document how to build infrastructure.</a:t>
            </a:r>
          </a:p>
          <a:p>
            <a:pPr lvl="1"/>
            <a:r>
              <a:rPr lang="en-US" dirty="0" smtClean="0"/>
              <a:t>Definition files and scripts offer a testable form of documentation.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Version everything</a:t>
            </a:r>
          </a:p>
          <a:p>
            <a:pPr lvl="1"/>
            <a:r>
              <a:rPr lang="en-US" dirty="0" smtClean="0"/>
              <a:t>Source of truth for the desired state of infrastructure.</a:t>
            </a:r>
          </a:p>
          <a:p>
            <a:pPr lvl="1"/>
            <a:r>
              <a:rPr lang="en-US" dirty="0" smtClean="0"/>
              <a:t>Traceability: history of changes and who made them.</a:t>
            </a:r>
          </a:p>
          <a:p>
            <a:pPr lvl="1"/>
            <a:r>
              <a:rPr lang="en-US" dirty="0" smtClean="0"/>
              <a:t>Rollback: ability to revert infrastructure to a previous state.</a:t>
            </a:r>
          </a:p>
          <a:p>
            <a:pPr lvl="1"/>
            <a:r>
              <a:rPr lang="en-US" dirty="0" smtClean="0"/>
              <a:t>Visibility: infrastructure configuration is clearly visible to everyone.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Continuously test systems</a:t>
            </a:r>
          </a:p>
          <a:p>
            <a:pPr lvl="1"/>
            <a:r>
              <a:rPr lang="en-US" dirty="0" smtClean="0"/>
              <a:t>Automated infrastructure testing: every infrastructure change goes through a testing process.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Anti-Fragility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IT has always been focused on </a:t>
            </a:r>
            <a:br>
              <a:rPr lang="en-US" dirty="0" smtClean="0"/>
            </a:br>
            <a:r>
              <a:rPr lang="en-US" dirty="0" smtClean="0"/>
              <a:t>building reliable infrastructure.</a:t>
            </a:r>
          </a:p>
          <a:p>
            <a:endParaRPr lang="en-US" dirty="0" smtClean="0"/>
          </a:p>
          <a:p>
            <a:r>
              <a:rPr lang="en-US" dirty="0" smtClean="0"/>
              <a:t>Infrastructure as Code goes </a:t>
            </a:r>
            <a:br>
              <a:rPr lang="en-US" dirty="0" smtClean="0"/>
            </a:br>
            <a:r>
              <a:rPr lang="en-US" dirty="0" smtClean="0"/>
              <a:t>beyond traditional IT and makes </a:t>
            </a:r>
            <a:br>
              <a:rPr lang="en-US" dirty="0" smtClean="0"/>
            </a:br>
            <a:r>
              <a:rPr lang="en-US" dirty="0" smtClean="0"/>
              <a:t>infrastructure anti-fragile.</a:t>
            </a:r>
          </a:p>
          <a:p>
            <a:pPr lvl="1"/>
            <a:r>
              <a:rPr lang="en-US" dirty="0" smtClean="0"/>
              <a:t>Exercise damages muscles, but also makes them stronger.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Preventing change in IT systems makes them weaker, while increasing and managing change makes them stronger.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Netflix Chaos Monkey &amp; Chaos Gorilla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00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Large-scale distributed systems are becoming increasingly complex.</a:t>
            </a:r>
          </a:p>
          <a:p>
            <a:endParaRPr lang="en-US" dirty="0"/>
          </a:p>
          <a:p>
            <a:r>
              <a:rPr lang="en-US" dirty="0" smtClean="0"/>
              <a:t>Complex systems fail in unpredictable ways.</a:t>
            </a:r>
          </a:p>
          <a:p>
            <a:endParaRPr lang="en-US" dirty="0"/>
          </a:p>
          <a:p>
            <a:r>
              <a:rPr lang="en-US" dirty="0" smtClean="0"/>
              <a:t>Chaos engineering seeks to identify weaknesses in complex systems.</a:t>
            </a:r>
          </a:p>
          <a:p>
            <a:pPr lvl="1"/>
            <a:r>
              <a:rPr lang="en-US" dirty="0" smtClean="0"/>
              <a:t>Improper fallback settings when a system is unavailable.</a:t>
            </a:r>
          </a:p>
          <a:p>
            <a:pPr lvl="1"/>
            <a:r>
              <a:rPr lang="en-US" dirty="0" smtClean="0"/>
              <a:t>Retry storms from improperly tuned timeouts.</a:t>
            </a:r>
          </a:p>
          <a:p>
            <a:pPr lvl="1"/>
            <a:r>
              <a:rPr lang="en-US" dirty="0" smtClean="0"/>
              <a:t>Outages when downstream dependencies receive too much traffic.</a:t>
            </a:r>
          </a:p>
          <a:p>
            <a:pPr lvl="1"/>
            <a:r>
              <a:rPr lang="en-US" dirty="0" smtClean="0"/>
              <a:t>Cascading failures when a single point of failure crashes.</a:t>
            </a:r>
          </a:p>
          <a:p>
            <a:endParaRPr lang="en-US" dirty="0"/>
          </a:p>
          <a:p>
            <a:r>
              <a:rPr lang="en-US" dirty="0" smtClean="0"/>
              <a:t>Try to validate steady-state hypothesis through experimentation.</a:t>
            </a:r>
          </a:p>
          <a:p>
            <a:endParaRPr lang="en-US" dirty="0"/>
          </a:p>
          <a:p>
            <a:r>
              <a:rPr lang="en-US" dirty="0" smtClean="0"/>
              <a:t>Site: http://</a:t>
            </a:r>
            <a:r>
              <a:rPr lang="en-US" dirty="0" err="1" smtClean="0"/>
              <a:t>principlesofchaos.org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83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large cloud system is so complex a person can no longer understand it.</a:t>
            </a:r>
            <a:endParaRPr lang="en-US" sz="2400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072248"/>
                  </p:ext>
                </p:extLst>
              </p:nvPr>
            </p:nvGraphicFramePr>
            <p:xfrm>
              <a:off x="1676400" y="2868613"/>
              <a:ext cx="5791200" cy="3257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400" y="2868613"/>
                <a:ext cx="5791200" cy="325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480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 need three capabilities to build and maintain dynamic infrastructure: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A dynamic infrastructure platform</a:t>
            </a:r>
          </a:p>
          <a:p>
            <a:pPr lvl="2"/>
            <a:r>
              <a:rPr lang="en-US" dirty="0" smtClean="0"/>
              <a:t>Provides an environment in which to dynamically build infrastructure components.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definition tools</a:t>
            </a:r>
          </a:p>
          <a:p>
            <a:pPr lvl="2"/>
            <a:r>
              <a:rPr lang="en-US" dirty="0" smtClean="0"/>
              <a:t>Provides a way to describe how to build components in the dynamic infrastructure platform.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Configuration management tools</a:t>
            </a:r>
          </a:p>
          <a:p>
            <a:pPr lvl="2"/>
            <a:r>
              <a:rPr lang="en-US" dirty="0" smtClean="0"/>
              <a:t>Provides a way to manage the configuration of infrastructure components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Infrastructure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system that provides servers, storage, and networking infrastructure in a programmatic way.</a:t>
            </a:r>
          </a:p>
          <a:p>
            <a:pPr lvl="1"/>
            <a:r>
              <a:rPr lang="en-US" dirty="0" smtClean="0"/>
              <a:t>Amazon Web Services</a:t>
            </a:r>
          </a:p>
          <a:p>
            <a:pPr lvl="1"/>
            <a:r>
              <a:rPr lang="en-US" dirty="0" smtClean="0"/>
              <a:t>Microsoft Azure</a:t>
            </a:r>
          </a:p>
          <a:p>
            <a:pPr lvl="1"/>
            <a:r>
              <a:rPr lang="en-US" dirty="0" smtClean="0"/>
              <a:t>Google Compute Engine</a:t>
            </a:r>
          </a:p>
          <a:p>
            <a:pPr lvl="1"/>
            <a:r>
              <a:rPr lang="en-US" dirty="0" smtClean="0"/>
              <a:t>OpenStack</a:t>
            </a:r>
          </a:p>
          <a:p>
            <a:pPr lvl="1"/>
            <a:r>
              <a:rPr lang="en-US" dirty="0" smtClean="0"/>
              <a:t>VMware </a:t>
            </a:r>
            <a:r>
              <a:rPr lang="en-US" dirty="0" err="1" smtClean="0"/>
              <a:t>vCloud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Access to an API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On-demand: create and destroy resources </a:t>
            </a:r>
            <a:r>
              <a:rPr lang="en-US" dirty="0" smtClean="0"/>
              <a:t>immediately.</a:t>
            </a:r>
            <a:endParaRPr lang="en-US" dirty="0" smtClean="0"/>
          </a:p>
          <a:p>
            <a:pPr lvl="2"/>
            <a:r>
              <a:rPr lang="en-US" dirty="0" smtClean="0"/>
              <a:t>Shouldn’t require requests to a provider to provision infrastructure.</a:t>
            </a:r>
          </a:p>
          <a:p>
            <a:pPr lvl="2"/>
            <a:r>
              <a:rPr lang="en-US" dirty="0" smtClean="0"/>
              <a:t>Anti-pattern: Hand-cranked clouds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14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Tool that allows people to specify what infrastructure component to create and how to configure it.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Leverages the API provided by the dynamic infrastructure platform to create the component.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AWS Cloud Formation</a:t>
            </a:r>
          </a:p>
          <a:p>
            <a:pPr lvl="2"/>
            <a:r>
              <a:rPr lang="en-US" dirty="0" smtClean="0"/>
              <a:t>Terraform</a:t>
            </a:r>
          </a:p>
          <a:p>
            <a:pPr lvl="2"/>
            <a:r>
              <a:rPr lang="en-US" dirty="0" err="1" smtClean="0"/>
              <a:t>Openstack</a:t>
            </a:r>
            <a:r>
              <a:rPr lang="en-US" dirty="0" smtClean="0"/>
              <a:t> Heat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532" y="4479532"/>
            <a:ext cx="1484616" cy="148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Definition Tool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 smtClean="0"/>
          </a:p>
          <a:p>
            <a:r>
              <a:rPr lang="en-US" b="1" dirty="0" smtClean="0"/>
              <a:t>Idempotent</a:t>
            </a:r>
            <a:r>
              <a:rPr lang="en-US" dirty="0" smtClean="0"/>
              <a:t>: execute the same script </a:t>
            </a:r>
            <a:br>
              <a:rPr lang="en-US" dirty="0" smtClean="0"/>
            </a:br>
            <a:r>
              <a:rPr lang="en-US" dirty="0" smtClean="0"/>
              <a:t>multiple times without negatively </a:t>
            </a:r>
            <a:br>
              <a:rPr lang="en-US" dirty="0" smtClean="0"/>
            </a:br>
            <a:r>
              <a:rPr lang="en-US" dirty="0" smtClean="0"/>
              <a:t>impacting infrastructure.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Pre/post-checks</a:t>
            </a:r>
            <a:r>
              <a:rPr lang="en-US" dirty="0" smtClean="0"/>
              <a:t>: ability for tool to validate </a:t>
            </a:r>
            <a:br>
              <a:rPr lang="en-US" dirty="0" smtClean="0"/>
            </a:br>
            <a:r>
              <a:rPr lang="en-US" dirty="0" smtClean="0"/>
              <a:t>starting conditions and check for successful </a:t>
            </a:r>
            <a:br>
              <a:rPr lang="en-US" dirty="0" smtClean="0"/>
            </a:br>
            <a:r>
              <a:rPr lang="en-US" dirty="0" smtClean="0"/>
              <a:t>completion.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Visible failure</a:t>
            </a:r>
            <a:r>
              <a:rPr lang="en-US" dirty="0" smtClean="0"/>
              <a:t>: shouldn’t hide provisioning failures.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Parameterized</a:t>
            </a:r>
            <a:r>
              <a:rPr lang="en-US" dirty="0" smtClean="0"/>
              <a:t>: allows the reuse of infrastructure definitions for multiple use-cases (i.e., environments).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Common practices:</a:t>
            </a:r>
          </a:p>
          <a:p>
            <a:pPr lvl="1"/>
            <a:r>
              <a:rPr lang="en-US" b="1" dirty="0" smtClean="0"/>
              <a:t>Unattended execution</a:t>
            </a:r>
            <a:r>
              <a:rPr lang="en-US" dirty="0" smtClean="0"/>
              <a:t>: definition tools do not require human intervention to build infrastructure.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Configuration definition files</a:t>
            </a:r>
            <a:r>
              <a:rPr lang="en-US" dirty="0" smtClean="0"/>
              <a:t>: infrastructure definitions are stored in text files (JSON, YAML, DSL, etc.)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Externalized configuration</a:t>
            </a:r>
            <a:r>
              <a:rPr lang="en-US" dirty="0" smtClean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VCS</a:t>
            </a:r>
            <a:r>
              <a:rPr lang="en-US" dirty="0" smtClean="0"/>
              <a:t>: infrastructure definition files are stored in version control systems.</a:t>
            </a:r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 vs. Modern DevOps IT</a:t>
            </a:r>
          </a:p>
          <a:p>
            <a:r>
              <a:rPr lang="en-US" dirty="0" smtClean="0"/>
              <a:t>Infrastructure as Code</a:t>
            </a:r>
          </a:p>
          <a:p>
            <a:pPr lvl="1"/>
            <a:r>
              <a:rPr lang="en-US" dirty="0" smtClean="0"/>
              <a:t>Dynamic infrastructure platforms</a:t>
            </a:r>
          </a:p>
          <a:p>
            <a:pPr lvl="1"/>
            <a:r>
              <a:rPr lang="en-US" dirty="0" smtClean="0"/>
              <a:t>Infrastructure Definition Tools</a:t>
            </a:r>
          </a:p>
          <a:p>
            <a:r>
              <a:rPr lang="en-US" dirty="0" smtClean="0"/>
              <a:t>Terraform</a:t>
            </a:r>
          </a:p>
          <a:p>
            <a:r>
              <a:rPr lang="en-US" dirty="0" smtClean="0"/>
              <a:t>AWS 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Definition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Two ways to define infrastructure in configuration files: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Procedurally</a:t>
            </a:r>
            <a:r>
              <a:rPr lang="en-US" dirty="0" smtClean="0"/>
              <a:t>: describe the step-by-step process required to build infrastructure</a:t>
            </a:r>
          </a:p>
          <a:p>
            <a:pPr lvl="2"/>
            <a:r>
              <a:rPr lang="en-US" dirty="0" smtClean="0"/>
              <a:t>“First do X, then do Y.”</a:t>
            </a:r>
          </a:p>
          <a:p>
            <a:pPr lvl="2"/>
            <a:r>
              <a:rPr lang="en-US" dirty="0" smtClean="0"/>
              <a:t>Example: Shell script or application library using AWS API to create infrastructure (Python Boto3).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Declaratively</a:t>
            </a:r>
            <a:r>
              <a:rPr lang="en-US" dirty="0" smtClean="0"/>
              <a:t>: describe what the infrastructure should look like and let a tool build it.</a:t>
            </a:r>
          </a:p>
          <a:p>
            <a:pPr lvl="2"/>
            <a:r>
              <a:rPr lang="en-US" dirty="0" smtClean="0"/>
              <a:t>“It should be Z.”</a:t>
            </a:r>
          </a:p>
          <a:p>
            <a:pPr lvl="2"/>
            <a:r>
              <a:rPr lang="en-US" dirty="0" smtClean="0"/>
              <a:t>Sometimes called policy-based configuration.</a:t>
            </a:r>
          </a:p>
          <a:p>
            <a:pPr lvl="2"/>
            <a:r>
              <a:rPr lang="en-US" dirty="0" smtClean="0"/>
              <a:t>Benefit: typically run idempotently – can apply configuration over-and-over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vs. Declarative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An infrastructure definition tool that automates the deployment of cloud and </a:t>
            </a:r>
            <a:r>
              <a:rPr lang="en-US" dirty="0" err="1" smtClean="0"/>
              <a:t>on-premise</a:t>
            </a:r>
            <a:r>
              <a:rPr lang="en-US" dirty="0" smtClean="0"/>
              <a:t> infrastructure.</a:t>
            </a:r>
          </a:p>
          <a:p>
            <a:pPr lvl="1"/>
            <a:r>
              <a:rPr lang="en-US" dirty="0" smtClean="0"/>
              <a:t>Supports AWS, Azure, Google, VMWare, </a:t>
            </a:r>
            <a:r>
              <a:rPr lang="en-US" dirty="0" err="1" smtClean="0"/>
              <a:t>Openstack</a:t>
            </a:r>
            <a:r>
              <a:rPr lang="en-US" dirty="0" smtClean="0"/>
              <a:t>, and more.</a:t>
            </a:r>
          </a:p>
          <a:p>
            <a:pPr lvl="1"/>
            <a:r>
              <a:rPr lang="en-US" dirty="0" smtClean="0"/>
              <a:t>Designed by </a:t>
            </a:r>
            <a:r>
              <a:rPr lang="en-US" dirty="0" err="1" smtClean="0"/>
              <a:t>HashiCorp</a:t>
            </a:r>
            <a:r>
              <a:rPr lang="en-US" dirty="0" smtClean="0"/>
              <a:t> (same company as Vagrant)</a:t>
            </a:r>
          </a:p>
          <a:p>
            <a:pPr lvl="1"/>
            <a:r>
              <a:rPr lang="en-US" dirty="0" smtClean="0"/>
              <a:t>Free tool available at http://</a:t>
            </a:r>
            <a:r>
              <a:rPr lang="en-US" dirty="0" err="1" smtClean="0"/>
              <a:t>www.terraform.io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Infrastructure is described in a high-level configuration syntax (Terraform files).</a:t>
            </a:r>
          </a:p>
          <a:p>
            <a:pPr lvl="1"/>
            <a:r>
              <a:rPr lang="en-US" dirty="0" smtClean="0"/>
              <a:t>Represents the blueprint of your infrastructure architecture.</a:t>
            </a:r>
          </a:p>
          <a:p>
            <a:pPr lvl="1"/>
            <a:r>
              <a:rPr lang="en-US" dirty="0" smtClean="0"/>
              <a:t>Can also support JSON.</a:t>
            </a:r>
          </a:p>
          <a:p>
            <a:pPr lvl="1"/>
            <a:endParaRPr lang="en-US" dirty="0"/>
          </a:p>
          <a:p>
            <a:r>
              <a:rPr lang="en-US" dirty="0" smtClean="0"/>
              <a:t>Terraform generates a plan which shows how the tool will execute changes to the infrastructure environment.</a:t>
            </a:r>
          </a:p>
          <a:p>
            <a:pPr lvl="1"/>
            <a:r>
              <a:rPr lang="en-US" dirty="0" smtClean="0"/>
              <a:t>Not only creates new infrastructure, but can change existing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176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Terraform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1571"/>
            <a:ext cx="8229600" cy="509765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Review Terraform configuration file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Show the Terraform </a:t>
            </a:r>
            <a:r>
              <a:rPr lang="en-US" dirty="0" smtClean="0"/>
              <a:t>plan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r>
              <a:rPr lang="en-US" dirty="0" smtClean="0"/>
              <a:t>$ terraform plan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Create resources defined in plan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r>
              <a:rPr lang="en-US" dirty="0" smtClean="0"/>
              <a:t>$ terraform apply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Review the resources created.</a:t>
            </a:r>
          </a:p>
          <a:p>
            <a:pPr marL="457200" lvl="1" indent="0">
              <a:buNone/>
            </a:pPr>
            <a:r>
              <a:rPr lang="en-US" dirty="0" smtClean="0"/>
              <a:t>$ terraform show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View new infrastructure on AWS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Modify existing state of infrastructure.</a:t>
            </a:r>
          </a:p>
          <a:p>
            <a:pPr lvl="1"/>
            <a:r>
              <a:rPr lang="en-US" dirty="0" smtClean="0"/>
              <a:t>Change tag name.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new infrastructure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r>
              <a:rPr lang="en-US" dirty="0" smtClean="0"/>
              <a:t>$ terraform plan –destroy</a:t>
            </a:r>
          </a:p>
          <a:p>
            <a:pPr marL="457200" lvl="1" indent="0">
              <a:buNone/>
            </a:pPr>
            <a:r>
              <a:rPr lang="en-US" dirty="0" smtClean="0"/>
              <a:t>$ terraform destroy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43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AWS infrastructure definition tool used for automating the deployment of cloud infrastructure.</a:t>
            </a:r>
          </a:p>
          <a:p>
            <a:endParaRPr lang="en-US" dirty="0"/>
          </a:p>
          <a:p>
            <a:r>
              <a:rPr lang="en-US" dirty="0" smtClean="0"/>
              <a:t>Several AWS services (Elastic Beanstalk, ECS, etc.) use CloudFormation for infrastructure provisioning.</a:t>
            </a:r>
          </a:p>
          <a:p>
            <a:endParaRPr lang="en-US" dirty="0" smtClean="0"/>
          </a:p>
          <a:p>
            <a:r>
              <a:rPr lang="en-US" dirty="0" smtClean="0"/>
              <a:t>CloudFormation uses a template to describe what resources to configure on AWS.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Template is written in JSON </a:t>
            </a:r>
            <a:r>
              <a:rPr lang="en-US" dirty="0" smtClean="0"/>
              <a:t>or YAML format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 Supports good Infrastructure as Code practices.</a:t>
            </a:r>
          </a:p>
          <a:p>
            <a:pPr lvl="2"/>
            <a:r>
              <a:rPr lang="en-US" dirty="0" smtClean="0"/>
              <a:t>Store in version control</a:t>
            </a:r>
          </a:p>
          <a:p>
            <a:pPr lvl="2"/>
            <a:r>
              <a:rPr lang="en-US" dirty="0" smtClean="0"/>
              <a:t>Ability to test</a:t>
            </a:r>
          </a:p>
          <a:p>
            <a:pPr lvl="2"/>
            <a:r>
              <a:rPr lang="en-US" dirty="0" smtClean="0"/>
              <a:t>Repeatable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 set of configured cloud resources is called a </a:t>
            </a:r>
            <a:r>
              <a:rPr lang="en-US" b="1" dirty="0" smtClean="0"/>
              <a:t>stack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335" y="112822"/>
            <a:ext cx="1304816" cy="13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1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Common use-cases include:</a:t>
            </a:r>
          </a:p>
          <a:p>
            <a:pPr lvl="1"/>
            <a:r>
              <a:rPr lang="en-US" dirty="0" smtClean="0"/>
              <a:t>Creating multiple environments for application development, staging, and </a:t>
            </a:r>
            <a:r>
              <a:rPr lang="en-US" dirty="0" smtClean="0"/>
              <a:t>production.</a:t>
            </a:r>
            <a:endParaRPr lang="en-US" dirty="0" smtClean="0"/>
          </a:p>
          <a:p>
            <a:pPr lvl="2"/>
            <a:r>
              <a:rPr lang="en-US" dirty="0" smtClean="0"/>
              <a:t>Templates support parameters to allow for reuse in different </a:t>
            </a:r>
            <a:r>
              <a:rPr lang="en-US" dirty="0" smtClean="0"/>
              <a:t>situations.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Deploying stacks of cloud resources in different </a:t>
            </a:r>
            <a:r>
              <a:rPr lang="en-US" dirty="0" smtClean="0"/>
              <a:t>regions.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Blue/green deployments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Disaster Recovery</a:t>
            </a:r>
          </a:p>
        </p:txBody>
      </p:sp>
    </p:spTree>
    <p:extLst>
      <p:ext uri="{BB962C8B-B14F-4D97-AF65-F5344CB8AC3E}">
        <p14:creationId xmlns:p14="http://schemas.microsoft.com/office/powerpoint/2010/main" val="2382930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1" y="4283004"/>
            <a:ext cx="5511878" cy="2459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CloudFormation Works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CloudFormation uses template definition to make API calls to </a:t>
            </a:r>
            <a:r>
              <a:rPr lang="en-US" dirty="0" smtClean="0"/>
              <a:t>AWS.</a:t>
            </a:r>
            <a:endParaRPr lang="en-US" dirty="0" smtClean="0"/>
          </a:p>
          <a:p>
            <a:pPr lvl="1"/>
            <a:r>
              <a:rPr lang="en-US" dirty="0" smtClean="0"/>
              <a:t>User’s permissions determines what resources it can create.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Process:</a:t>
            </a:r>
          </a:p>
          <a:p>
            <a:pPr lvl="1"/>
            <a:r>
              <a:rPr lang="en-US" dirty="0" smtClean="0"/>
              <a:t>1. Create a CloudFormation Template (JSON) in CloudFormation Designer or a text editor.</a:t>
            </a:r>
          </a:p>
          <a:p>
            <a:pPr lvl="1"/>
            <a:r>
              <a:rPr lang="en-US" dirty="0" smtClean="0"/>
              <a:t>2. Save the template locally or in an S3 bucket.</a:t>
            </a:r>
          </a:p>
          <a:p>
            <a:pPr lvl="1"/>
            <a:r>
              <a:rPr lang="en-US" dirty="0" smtClean="0"/>
              <a:t>3. Create a stack by specifying the template and providing any required input parameters using console, API, or CLI.</a:t>
            </a:r>
          </a:p>
          <a:p>
            <a:pPr lvl="1"/>
            <a:r>
              <a:rPr lang="en-US" dirty="0" smtClean="0"/>
              <a:t>4. CloudFormation provisions resources and reports back when the stack is created.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03" y="4456577"/>
            <a:ext cx="8686800" cy="2203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a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37824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Update stacks by submitting a modified version of the original stack template or by providing new input parameters.</a:t>
            </a:r>
          </a:p>
          <a:p>
            <a:endParaRPr lang="en-US" dirty="0" smtClean="0"/>
          </a:p>
          <a:p>
            <a:r>
              <a:rPr lang="en-US" dirty="0" smtClean="0"/>
              <a:t>CloudFormation compares the original and modified template and generates a change set.</a:t>
            </a:r>
          </a:p>
          <a:p>
            <a:endParaRPr lang="en-US" dirty="0" smtClean="0"/>
          </a:p>
          <a:p>
            <a:r>
              <a:rPr lang="en-US" dirty="0" smtClean="0"/>
              <a:t>After reviewing the changes, you can execute the change set to update the stack.</a:t>
            </a:r>
          </a:p>
          <a:p>
            <a:pPr lvl="1"/>
            <a:r>
              <a:rPr lang="en-US" dirty="0" smtClean="0"/>
              <a:t>Note: the update may disrupt stack services because some may be </a:t>
            </a:r>
            <a:r>
              <a:rPr lang="en-US" dirty="0" smtClean="0"/>
              <a:t>replaced.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7923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468"/>
          </a:xfrm>
        </p:spPr>
        <p:txBody>
          <a:bodyPr>
            <a:normAutofit fontScale="25000" lnSpcReduction="20000"/>
          </a:bodyPr>
          <a:lstStyle/>
          <a:p>
            <a:r>
              <a:rPr lang="en-US" sz="6400" dirty="0" smtClean="0"/>
              <a:t>Sometimes you may not want to update all the resources in a stack during stack updates.</a:t>
            </a:r>
          </a:p>
          <a:p>
            <a:endParaRPr lang="en-US" sz="6400" dirty="0" smtClean="0"/>
          </a:p>
          <a:p>
            <a:r>
              <a:rPr lang="en-US" sz="6400" dirty="0" smtClean="0"/>
              <a:t>Use stack policies to protect resources.</a:t>
            </a:r>
          </a:p>
          <a:p>
            <a:pPr lvl="1"/>
            <a:r>
              <a:rPr lang="en-US" sz="6400" dirty="0" smtClean="0"/>
              <a:t>Creating a stack policy protects all resources by default so you have to specify what types of updates are allowed.</a:t>
            </a:r>
          </a:p>
          <a:p>
            <a:pPr lvl="1"/>
            <a:endParaRPr lang="en-US" sz="6400" dirty="0" smtClean="0"/>
          </a:p>
          <a:p>
            <a:r>
              <a:rPr lang="en-US" sz="6400" dirty="0" smtClean="0"/>
              <a:t>Example: preventing the update or replacement of a production database instance.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4800" dirty="0" smtClean="0"/>
              <a:t>{</a:t>
            </a:r>
            <a:endParaRPr lang="en-US" sz="4800" dirty="0"/>
          </a:p>
          <a:p>
            <a:pPr marL="0" indent="0">
              <a:buNone/>
            </a:pPr>
            <a:r>
              <a:rPr lang="en-US" sz="4800" dirty="0"/>
              <a:t>  "Statement" : [</a:t>
            </a:r>
          </a:p>
          <a:p>
            <a:pPr marL="0" indent="0">
              <a:buNone/>
            </a:pPr>
            <a:r>
              <a:rPr lang="de-DE" sz="4800" dirty="0"/>
              <a:t>    {</a:t>
            </a:r>
          </a:p>
          <a:p>
            <a:pPr marL="0" indent="0">
              <a:buNone/>
            </a:pPr>
            <a:r>
              <a:rPr lang="en-US" sz="4800" dirty="0"/>
              <a:t>      "Effect" : "Allow",</a:t>
            </a:r>
          </a:p>
          <a:p>
            <a:pPr marL="0" indent="0">
              <a:buNone/>
            </a:pPr>
            <a:r>
              <a:rPr lang="de-DE" sz="4800" dirty="0"/>
              <a:t>      "Action" : "Update:*",</a:t>
            </a:r>
          </a:p>
          <a:p>
            <a:pPr marL="0" indent="0">
              <a:buNone/>
            </a:pPr>
            <a:r>
              <a:rPr lang="ro-RO" sz="4800" dirty="0"/>
              <a:t>      "Principal": "*",</a:t>
            </a:r>
          </a:p>
          <a:p>
            <a:pPr marL="0" indent="0">
              <a:buNone/>
            </a:pPr>
            <a:r>
              <a:rPr lang="en-US" sz="4800" dirty="0"/>
              <a:t>      "Resource" : "*"</a:t>
            </a:r>
          </a:p>
          <a:p>
            <a:pPr marL="0" indent="0">
              <a:buNone/>
            </a:pPr>
            <a:r>
              <a:rPr lang="de-DE" sz="4800" dirty="0"/>
              <a:t>    },</a:t>
            </a:r>
          </a:p>
          <a:p>
            <a:pPr marL="0" indent="0">
              <a:buNone/>
            </a:pPr>
            <a:r>
              <a:rPr lang="de-DE" sz="4800" dirty="0"/>
              <a:t>    {</a:t>
            </a:r>
          </a:p>
          <a:p>
            <a:pPr marL="0" indent="0">
              <a:buNone/>
            </a:pPr>
            <a:r>
              <a:rPr lang="en-US" sz="4800" dirty="0"/>
              <a:t>      "Effect" : "Deny",</a:t>
            </a:r>
          </a:p>
          <a:p>
            <a:pPr marL="0" indent="0">
              <a:buNone/>
            </a:pPr>
            <a:r>
              <a:rPr lang="de-DE" sz="4800" dirty="0"/>
              <a:t>      "Action" : "Update:*",</a:t>
            </a:r>
          </a:p>
          <a:p>
            <a:pPr marL="0" indent="0">
              <a:buNone/>
            </a:pPr>
            <a:r>
              <a:rPr lang="ro-RO" sz="4800" dirty="0"/>
              <a:t>      "Principal": "*",</a:t>
            </a:r>
          </a:p>
          <a:p>
            <a:pPr marL="0" indent="0">
              <a:buNone/>
            </a:pPr>
            <a:r>
              <a:rPr lang="ro-RO" sz="4800" dirty="0"/>
              <a:t>      "Resource" : "LogicalResourceId/ProductionDatabase"</a:t>
            </a:r>
          </a:p>
          <a:p>
            <a:pPr marL="0" indent="0">
              <a:buNone/>
            </a:pPr>
            <a:r>
              <a:rPr lang="de-DE" sz="4800" dirty="0"/>
              <a:t>    }</a:t>
            </a:r>
          </a:p>
          <a:p>
            <a:pPr marL="0" indent="0">
              <a:buNone/>
            </a:pPr>
            <a:r>
              <a:rPr lang="en-US" sz="4800" dirty="0"/>
              <a:t>  ]</a:t>
            </a:r>
          </a:p>
          <a:p>
            <a:pPr marL="0" indent="0">
              <a:buNone/>
            </a:pPr>
            <a:r>
              <a:rPr lang="en-US" sz="4800" dirty="0"/>
              <a:t>}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4168916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2900" dirty="0" smtClean="0"/>
              <a:t>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</a:t>
            </a:r>
            <a:r>
              <a:rPr lang="en-US" sz="2900" dirty="0" err="1" smtClean="0"/>
              <a:t>AWSTemplateFormationVersion</a:t>
            </a:r>
            <a:r>
              <a:rPr lang="en-US" sz="2900" dirty="0" smtClean="0"/>
              <a:t>” : “</a:t>
            </a:r>
            <a:r>
              <a:rPr lang="en-US" sz="2900" i="1" dirty="0" smtClean="0">
                <a:solidFill>
                  <a:srgbClr val="FF0000"/>
                </a:solidFill>
              </a:rPr>
              <a:t>version date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“Description” : </a:t>
            </a:r>
            <a:r>
              <a:rPr lang="en-US" sz="2900" dirty="0" smtClean="0">
                <a:solidFill>
                  <a:srgbClr val="FF0000"/>
                </a:solidFill>
              </a:rPr>
              <a:t>“</a:t>
            </a:r>
            <a:r>
              <a:rPr lang="en-US" sz="2900" i="1" dirty="0" smtClean="0">
                <a:solidFill>
                  <a:srgbClr val="FF0000"/>
                </a:solidFill>
              </a:rPr>
              <a:t>JSON string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“Metadata”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template metadata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“Parameters”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parameters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“Mappings”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mappings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“Conditions”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conditions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“Resources”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resources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“Outputs”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</a:t>
            </a:r>
          </a:p>
          <a:p>
            <a:pPr marL="0" indent="0">
              <a:buNone/>
            </a:pPr>
            <a:r>
              <a:rPr lang="en-US" sz="2900" dirty="0"/>
              <a:t>}</a:t>
            </a:r>
            <a:endParaRPr lang="en-US" sz="2900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Traditional 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89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CloudFormation supports several built-in functions to help you build stacks.</a:t>
            </a:r>
          </a:p>
          <a:p>
            <a:endParaRPr lang="en-US" dirty="0" smtClean="0"/>
          </a:p>
          <a:p>
            <a:r>
              <a:rPr lang="en-US" dirty="0" smtClean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"</a:t>
            </a:r>
            <a:r>
              <a:rPr lang="en-US" dirty="0"/>
              <a:t>Properties" : {</a:t>
            </a:r>
          </a:p>
          <a:p>
            <a:pPr marL="0" indent="0">
              <a:buNone/>
            </a:pPr>
            <a:r>
              <a:rPr lang="en-US" dirty="0"/>
              <a:t>   "</a:t>
            </a:r>
            <a:r>
              <a:rPr lang="en-US" dirty="0" err="1" smtClean="0"/>
              <a:t>MyLBDNSName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     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marL="0" indent="0">
              <a:buNone/>
            </a:pPr>
            <a:r>
              <a:rPr lang="de-DE" dirty="0"/>
              <a:t> 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</a:t>
            </a:r>
            <a:r>
              <a:rPr lang="en-US" b="1" dirty="0" smtClean="0"/>
              <a:t>::Base64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eturns the Base64 representation of a string.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ypically used for passing </a:t>
            </a:r>
            <a:r>
              <a:rPr lang="en-US" dirty="0" err="1" smtClean="0"/>
              <a:t>userdata</a:t>
            </a:r>
            <a:r>
              <a:rPr lang="en-US" dirty="0" smtClean="0"/>
              <a:t> to an EC2 instance.</a:t>
            </a:r>
          </a:p>
          <a:p>
            <a:pPr lvl="1"/>
            <a:r>
              <a:rPr lang="en-US" dirty="0" smtClean="0"/>
              <a:t>{ “</a:t>
            </a:r>
            <a:r>
              <a:rPr lang="en-US" dirty="0" err="1" smtClean="0"/>
              <a:t>Fn</a:t>
            </a:r>
            <a:r>
              <a:rPr lang="en-US" dirty="0" smtClean="0"/>
              <a:t>::Base64” : </a:t>
            </a:r>
            <a:r>
              <a:rPr lang="en-US" dirty="0" smtClean="0"/>
              <a:t>“</a:t>
            </a:r>
            <a:r>
              <a:rPr lang="en-US" dirty="0" err="1" smtClean="0"/>
              <a:t>sudo</a:t>
            </a:r>
            <a:r>
              <a:rPr lang="en-US" dirty="0" smtClean="0"/>
              <a:t> yum update -y</a:t>
            </a:r>
            <a:r>
              <a:rPr lang="en-US" dirty="0" smtClean="0"/>
              <a:t>” </a:t>
            </a:r>
            <a:r>
              <a:rPr lang="en-US" dirty="0" smtClean="0"/>
              <a:t>}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Fn:FindInMap</a:t>
            </a:r>
            <a:endParaRPr lang="en-US" b="1" dirty="0"/>
          </a:p>
          <a:p>
            <a:pPr lvl="1"/>
            <a:r>
              <a:rPr lang="en-US" dirty="0" smtClean="0"/>
              <a:t>Returns the value corresponding to keys in a map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i="1" dirty="0" err="1"/>
              <a:t>MapName</a:t>
            </a:r>
            <a:r>
              <a:rPr lang="en-US" dirty="0"/>
              <a:t>", "</a:t>
            </a:r>
            <a:r>
              <a:rPr lang="en-US" i="1" dirty="0" err="1"/>
              <a:t>TopLevelKey</a:t>
            </a:r>
            <a:r>
              <a:rPr lang="en-US" dirty="0"/>
              <a:t>", "</a:t>
            </a:r>
            <a:r>
              <a:rPr lang="en-US" i="1" dirty="0" err="1"/>
              <a:t>SecondLevelKey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Fn:GetAtt</a:t>
            </a:r>
            <a:endParaRPr lang="en-US" b="1" dirty="0" smtClean="0"/>
          </a:p>
          <a:p>
            <a:pPr lvl="1"/>
            <a:r>
              <a:rPr lang="en-US" dirty="0" smtClean="0"/>
              <a:t>Returns the value of an attribute from a resource in the template.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MyLB</a:t>
            </a:r>
            <a:r>
              <a:rPr lang="en-US" dirty="0"/>
              <a:t>" , "</a:t>
            </a:r>
            <a:r>
              <a:rPr lang="en-US" dirty="0" err="1"/>
              <a:t>DNSName</a:t>
            </a:r>
            <a:r>
              <a:rPr lang="en-US" dirty="0"/>
              <a:t>" 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Fn:GetAZs</a:t>
            </a:r>
            <a:endParaRPr lang="en-US" b="1" dirty="0" smtClean="0"/>
          </a:p>
          <a:p>
            <a:pPr lvl="1"/>
            <a:r>
              <a:rPr lang="en-US" dirty="0" smtClean="0"/>
              <a:t>Returns an array that lists Availability Zones for a specified region.</a:t>
            </a:r>
          </a:p>
          <a:p>
            <a:pPr lvl="1"/>
            <a:r>
              <a:rPr lang="de-DE" dirty="0"/>
              <a:t>{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GetAZs</a:t>
            </a:r>
            <a:r>
              <a:rPr lang="de-DE" dirty="0"/>
              <a:t>" : { "</a:t>
            </a:r>
            <a:r>
              <a:rPr lang="de-DE" dirty="0" err="1"/>
              <a:t>Ref</a:t>
            </a:r>
            <a:r>
              <a:rPr lang="de-DE" dirty="0"/>
              <a:t>" : "AWS::Region" } </a:t>
            </a:r>
            <a:r>
              <a:rPr lang="de-DE" dirty="0" smtClean="0"/>
              <a:t>}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Fn:Join</a:t>
            </a:r>
            <a:endParaRPr lang="en-US" b="1" dirty="0" smtClean="0"/>
          </a:p>
          <a:p>
            <a:pPr lvl="1"/>
            <a:r>
              <a:rPr lang="en-US" dirty="0" smtClean="0"/>
              <a:t>Appends a set of values into a single value with an optional delimiter.</a:t>
            </a:r>
          </a:p>
          <a:p>
            <a:pPr lvl="1"/>
            <a:r>
              <a:rPr lang="pt-BR" dirty="0"/>
              <a:t>"</a:t>
            </a:r>
            <a:r>
              <a:rPr lang="pt-BR" dirty="0" err="1"/>
              <a:t>Fn</a:t>
            </a:r>
            <a:r>
              <a:rPr lang="pt-BR" dirty="0"/>
              <a:t>::</a:t>
            </a:r>
            <a:r>
              <a:rPr lang="pt-BR" dirty="0" err="1"/>
              <a:t>Join</a:t>
            </a:r>
            <a:r>
              <a:rPr lang="pt-BR" dirty="0"/>
              <a:t>" :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</a:t>
            </a:r>
            <a:r>
              <a:rPr lang="pt-BR" dirty="0" smtClean="0"/>
              <a:t>]</a:t>
            </a:r>
          </a:p>
          <a:p>
            <a:pPr lvl="1"/>
            <a:r>
              <a:rPr lang="pt-BR" dirty="0" err="1" smtClean="0"/>
              <a:t>Returns</a:t>
            </a:r>
            <a:r>
              <a:rPr lang="pt-BR" dirty="0" smtClean="0"/>
              <a:t>: “</a:t>
            </a:r>
            <a:r>
              <a:rPr lang="pt-BR" dirty="0" err="1" smtClean="0"/>
              <a:t>a:b:c</a:t>
            </a:r>
            <a:r>
              <a:rPr lang="pt-BR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 err="1" smtClean="0"/>
              <a:t>Fn:Select</a:t>
            </a:r>
            <a:endParaRPr lang="en-US" b="1" dirty="0" smtClean="0"/>
          </a:p>
          <a:p>
            <a:pPr lvl="1"/>
            <a:r>
              <a:rPr lang="en-US" dirty="0" smtClean="0"/>
              <a:t>Returns a single object from a list of objects.</a:t>
            </a:r>
          </a:p>
          <a:p>
            <a:pPr lvl="1"/>
            <a:r>
              <a:rPr lang="en-US" dirty="0"/>
              <a:t>{ "</a:t>
            </a:r>
            <a:r>
              <a:rPr lang="en-US" dirty="0" err="1"/>
              <a:t>Fn</a:t>
            </a:r>
            <a:r>
              <a:rPr lang="en-US" dirty="0"/>
              <a:t>::Select" : [ "1", [ "apples", "grapes", "oranges", "mangoes" ] ] 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Returns: “grapes”</a:t>
            </a:r>
          </a:p>
          <a:p>
            <a:pPr lvl="1"/>
            <a:endParaRPr lang="en-US" dirty="0"/>
          </a:p>
          <a:p>
            <a:r>
              <a:rPr lang="en-US" b="1" dirty="0" smtClean="0"/>
              <a:t>Ref</a:t>
            </a:r>
          </a:p>
          <a:p>
            <a:pPr lvl="1"/>
            <a:r>
              <a:rPr lang="en-US" dirty="0" smtClean="0"/>
              <a:t>Returns the value of the specified parameter or resource.</a:t>
            </a:r>
          </a:p>
          <a:p>
            <a:pPr lvl="1"/>
            <a:r>
              <a:rPr lang="en-US" dirty="0"/>
              <a:t>"Ref" : "</a:t>
            </a:r>
            <a:r>
              <a:rPr lang="en-US" i="1" dirty="0" err="1" smtClean="0">
                <a:solidFill>
                  <a:srgbClr val="FF0000"/>
                </a:solidFill>
              </a:rPr>
              <a:t>logicalName</a:t>
            </a:r>
            <a:r>
              <a:rPr lang="en-US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/>
              <a:t>Condition </a:t>
            </a:r>
            <a:r>
              <a:rPr lang="en-US" b="1" dirty="0" smtClean="0"/>
              <a:t>Functions</a:t>
            </a:r>
          </a:p>
          <a:p>
            <a:pPr lvl="1"/>
            <a:r>
              <a:rPr lang="en-US" dirty="0" smtClean="0"/>
              <a:t>Used within conditions sections to conditionally create resources.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::Equals" :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::If":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::And": [{</a:t>
            </a:r>
            <a:r>
              <a:rPr lang="en-US" i="1" dirty="0"/>
              <a:t>condition</a:t>
            </a:r>
            <a:r>
              <a:rPr lang="en-US" dirty="0"/>
              <a:t>}, {</a:t>
            </a:r>
            <a:r>
              <a:rPr lang="en-US" i="1" dirty="0"/>
              <a:t>...</a:t>
            </a:r>
            <a:r>
              <a:rPr lang="en-US" dirty="0"/>
              <a:t>}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::Or": [{</a:t>
            </a:r>
            <a:r>
              <a:rPr lang="en-US" i="1" dirty="0"/>
              <a:t>condition</a:t>
            </a:r>
            <a:r>
              <a:rPr lang="en-US" dirty="0"/>
              <a:t>}, {</a:t>
            </a:r>
            <a:r>
              <a:rPr lang="en-US" i="1" dirty="0"/>
              <a:t>...</a:t>
            </a:r>
            <a:r>
              <a:rPr lang="en-US" dirty="0"/>
              <a:t>}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::Not": [{</a:t>
            </a:r>
            <a:r>
              <a:rPr lang="en-US" i="1" dirty="0"/>
              <a:t>condition</a:t>
            </a:r>
            <a:r>
              <a:rPr lang="en-US" dirty="0"/>
              <a:t>}]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Format Version &amp; Description 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err="1" smtClean="0"/>
              <a:t>AWSTemplateFormatVersion</a:t>
            </a:r>
            <a:r>
              <a:rPr lang="en-US" dirty="0" smtClean="0"/>
              <a:t> section specifies the template version to use.</a:t>
            </a:r>
          </a:p>
          <a:p>
            <a:pPr lvl="1"/>
            <a:r>
              <a:rPr lang="en-US" dirty="0" smtClean="0"/>
              <a:t>Defaults to “2010-09-09” version.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	"</a:t>
            </a:r>
            <a:r>
              <a:rPr lang="en-US" sz="2600" dirty="0" err="1"/>
              <a:t>AWSTemplateFormatVersion</a:t>
            </a:r>
            <a:r>
              <a:rPr lang="en-US" sz="2600" dirty="0"/>
              <a:t>" : "2010-09-</a:t>
            </a:r>
            <a:r>
              <a:rPr lang="en-US" sz="2600" dirty="0" smtClean="0"/>
              <a:t>09”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optional </a:t>
            </a:r>
            <a:r>
              <a:rPr lang="en-US" b="1" dirty="0" smtClean="0"/>
              <a:t>Description</a:t>
            </a:r>
            <a:r>
              <a:rPr lang="en-US" dirty="0" smtClean="0"/>
              <a:t> section includes arbitrary comments about the template.</a:t>
            </a:r>
          </a:p>
          <a:p>
            <a:pPr lvl="1"/>
            <a:r>
              <a:rPr lang="en-US" dirty="0" smtClean="0"/>
              <a:t>Must follow the </a:t>
            </a:r>
            <a:r>
              <a:rPr lang="en-US" dirty="0" err="1" smtClean="0"/>
              <a:t>AWSTemplateFormatVersion</a:t>
            </a:r>
            <a:r>
              <a:rPr lang="en-US" dirty="0" smtClean="0"/>
              <a:t> section</a:t>
            </a:r>
          </a:p>
          <a:p>
            <a:pPr lvl="1"/>
            <a:r>
              <a:rPr lang="en-US" dirty="0" smtClean="0"/>
              <a:t>Literal string of 0-1024 characters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	"</a:t>
            </a:r>
            <a:r>
              <a:rPr lang="en-US" sz="2600" dirty="0"/>
              <a:t>Description" : "Here are some details about the template."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93860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smtClean="0"/>
              <a:t>Metadata</a:t>
            </a:r>
            <a:r>
              <a:rPr lang="en-US" dirty="0" smtClean="0"/>
              <a:t> section includes arbitrary JSON objects that provide details about the template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Useful for documentation/ comments</a:t>
            </a:r>
          </a:p>
          <a:p>
            <a:pPr lvl="1"/>
            <a:r>
              <a:rPr lang="en-US" dirty="0" smtClean="0"/>
              <a:t>A few special metadata parameters affect other CloudFormation features:</a:t>
            </a:r>
          </a:p>
          <a:p>
            <a:pPr lvl="2"/>
            <a:r>
              <a:rPr lang="en-US" dirty="0" smtClean="0"/>
              <a:t>AWS::CloudFormation::</a:t>
            </a:r>
            <a:r>
              <a:rPr lang="en-US" dirty="0" err="1" smtClean="0"/>
              <a:t>Init</a:t>
            </a:r>
            <a:r>
              <a:rPr lang="en-US" dirty="0" smtClean="0"/>
              <a:t>, AWS::CloudFormation::Interface</a:t>
            </a:r>
          </a:p>
          <a:p>
            <a:pPr lvl="2"/>
            <a:endParaRPr lang="en-US" dirty="0" smtClean="0"/>
          </a:p>
          <a:p>
            <a:pPr marL="0" indent="0">
              <a:buNone/>
            </a:pPr>
            <a:r>
              <a:rPr lang="en-US" sz="2600" dirty="0"/>
              <a:t>"Metadata" : {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"</a:t>
            </a:r>
            <a:r>
              <a:rPr lang="en-US" sz="2600" dirty="0"/>
              <a:t>Instances" : {"Description" : "Information about the instances"},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"</a:t>
            </a:r>
            <a:r>
              <a:rPr lang="en-US" sz="2600" dirty="0"/>
              <a:t>Databases" : {"Description" : "Information about the databases"}</a:t>
            </a:r>
          </a:p>
          <a:p>
            <a:pPr marL="0" indent="0">
              <a:buNone/>
            </a:pPr>
            <a:r>
              <a:rPr lang="en-US" sz="2600" dirty="0"/>
              <a:t>}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892091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Templates allow the user to supply input </a:t>
            </a:r>
            <a:r>
              <a:rPr lang="en-US" b="1" dirty="0" smtClean="0"/>
              <a:t>parameters</a:t>
            </a:r>
            <a:r>
              <a:rPr lang="en-US" dirty="0" smtClean="0"/>
              <a:t> when launching a stack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Parameter logical names must be </a:t>
            </a:r>
            <a:r>
              <a:rPr lang="en-US" dirty="0" smtClean="0"/>
              <a:t>unique.</a:t>
            </a:r>
            <a:endParaRPr lang="en-US" dirty="0" smtClean="0"/>
          </a:p>
          <a:p>
            <a:pPr lvl="1"/>
            <a:r>
              <a:rPr lang="en-US" dirty="0" smtClean="0"/>
              <a:t>Logical name definition followed by a series of parameter </a:t>
            </a:r>
            <a:r>
              <a:rPr lang="en-US" dirty="0" smtClean="0"/>
              <a:t>properties.</a:t>
            </a:r>
            <a:endParaRPr lang="en-US" dirty="0" smtClean="0"/>
          </a:p>
          <a:p>
            <a:pPr lvl="1"/>
            <a:r>
              <a:rPr lang="en-US" dirty="0" smtClean="0"/>
              <a:t>Types: String, Number, List, or AWS-specific type</a:t>
            </a:r>
          </a:p>
          <a:p>
            <a:pPr lvl="1"/>
            <a:r>
              <a:rPr lang="en-US" dirty="0" smtClean="0"/>
              <a:t>Maximum of 60 parameters allowed in a template</a:t>
            </a:r>
          </a:p>
          <a:p>
            <a:endParaRPr lang="en-US" dirty="0" smtClean="0"/>
          </a:p>
          <a:p>
            <a:r>
              <a:rPr lang="en-US" dirty="0" smtClean="0"/>
              <a:t>Input parameters are referenced within a template using the “</a:t>
            </a:r>
            <a:r>
              <a:rPr lang="en-US" b="1" dirty="0" smtClean="0"/>
              <a:t>Ref</a:t>
            </a:r>
            <a:r>
              <a:rPr lang="en-US" dirty="0" smtClean="0"/>
              <a:t>” function.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"Parameters"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"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dirty="0"/>
              <a:t>" :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 smtClean="0"/>
              <a:t>"</a:t>
            </a:r>
            <a:r>
              <a:rPr lang="de-DE" dirty="0"/>
              <a:t>Type" 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</a:t>
            </a:r>
            <a:r>
              <a:rPr lang="de-DE" dirty="0"/>
              <a:t>"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" : "</a:t>
            </a:r>
            <a:r>
              <a:rPr lang="de-DE" i="1" dirty="0" err="1" smtClean="0">
                <a:solidFill>
                  <a:srgbClr val="FF0000"/>
                </a:solidFill>
              </a:rPr>
              <a:t>value</a:t>
            </a:r>
            <a:r>
              <a:rPr lang="de-DE" dirty="0" smtClean="0"/>
              <a:t>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8802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Useful </a:t>
            </a:r>
            <a:r>
              <a:rPr lang="en-US" dirty="0" smtClean="0"/>
              <a:t>parameter properties </a:t>
            </a:r>
            <a:r>
              <a:rPr lang="en-US" dirty="0" smtClean="0"/>
              <a:t>(not a complete list):</a:t>
            </a:r>
          </a:p>
          <a:p>
            <a:endParaRPr lang="en-US" dirty="0" smtClean="0"/>
          </a:p>
          <a:p>
            <a:pPr lvl="1"/>
            <a:r>
              <a:rPr lang="en-US" b="1" dirty="0" err="1" smtClean="0"/>
              <a:t>AllowedValues</a:t>
            </a:r>
            <a:r>
              <a:rPr lang="en-US" dirty="0" smtClean="0"/>
              <a:t>: an array containing list of values allowed for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Default</a:t>
            </a:r>
            <a:r>
              <a:rPr lang="en-US" dirty="0" smtClean="0"/>
              <a:t>: the value used for the property if no value is specified.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Description</a:t>
            </a:r>
            <a:r>
              <a:rPr lang="en-US" dirty="0" smtClean="0"/>
              <a:t>: a string describing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MaxLength</a:t>
            </a:r>
            <a:r>
              <a:rPr lang="en-US" dirty="0" smtClean="0"/>
              <a:t>/</a:t>
            </a:r>
            <a:r>
              <a:rPr lang="en-US" b="1" dirty="0" err="1" smtClean="0"/>
              <a:t>MinLength</a:t>
            </a:r>
            <a:r>
              <a:rPr lang="en-US" dirty="0" smtClean="0"/>
              <a:t>/</a:t>
            </a:r>
            <a:r>
              <a:rPr lang="en-US" b="1" dirty="0" err="1" smtClean="0"/>
              <a:t>MaxValue</a:t>
            </a:r>
            <a:r>
              <a:rPr lang="en-US" dirty="0" smtClean="0"/>
              <a:t>/</a:t>
            </a:r>
            <a:r>
              <a:rPr lang="en-US" b="1" dirty="0" err="1" smtClean="0"/>
              <a:t>MinValue</a:t>
            </a:r>
            <a:r>
              <a:rPr lang="en-US" dirty="0" smtClean="0"/>
              <a:t>: set a constraint on the input value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NoEcho</a:t>
            </a:r>
            <a:r>
              <a:rPr lang="en-US" dirty="0" smtClean="0"/>
              <a:t>: hide the parameter value in any output logs (useful for passwords</a:t>
            </a:r>
            <a:r>
              <a:rPr lang="en-US" dirty="0" smtClean="0"/>
              <a:t>).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42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“Parameters” {</a:t>
            </a:r>
          </a:p>
          <a:p>
            <a:pPr marL="0" indent="0">
              <a:buNone/>
            </a:pPr>
            <a:r>
              <a:rPr lang="en-US" sz="2400" dirty="0" smtClean="0"/>
              <a:t>	“</a:t>
            </a:r>
            <a:r>
              <a:rPr lang="en-US" sz="2400" b="1" dirty="0" err="1" smtClean="0"/>
              <a:t>InstanceTypeParameter</a:t>
            </a:r>
            <a:r>
              <a:rPr lang="en-US" sz="2400" dirty="0" smtClean="0"/>
              <a:t>” :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“Type” : “String”,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“Default” : “t2.micro”,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</a:t>
            </a:r>
            <a:r>
              <a:rPr lang="en-US" sz="2400" dirty="0" err="1" smtClean="0"/>
              <a:t>AllowedValues</a:t>
            </a:r>
            <a:r>
              <a:rPr lang="en-US" sz="2400" dirty="0" smtClean="0"/>
              <a:t>” : [“t2.micro”, “t2.small”, “t2.medium</a:t>
            </a:r>
            <a:r>
              <a:rPr lang="en-US" sz="2400" dirty="0" smtClean="0"/>
              <a:t>”],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“Description” : “Enter the instance type (t2.micro, t2.small, or t2.medium).”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</a:p>
          <a:p>
            <a:pPr marL="0" indent="0">
              <a:buNone/>
            </a:pPr>
            <a:r>
              <a:rPr lang="en-US" sz="2400" dirty="0" smtClean="0"/>
              <a:t>}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“Ec2Instance” : {</a:t>
            </a:r>
          </a:p>
          <a:p>
            <a:pPr marL="0" indent="0">
              <a:buNone/>
            </a:pPr>
            <a:r>
              <a:rPr lang="en-US" sz="2400" dirty="0" smtClean="0"/>
              <a:t>	“Type” : “AWS::EC2::Instance”,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“Properties” :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“</a:t>
            </a:r>
            <a:r>
              <a:rPr lang="en-US" sz="2400" dirty="0" err="1" smtClean="0"/>
              <a:t>InstanceType</a:t>
            </a:r>
            <a:r>
              <a:rPr lang="en-US" sz="2400" dirty="0" smtClean="0"/>
              <a:t>” : { “Ref” : “</a:t>
            </a:r>
            <a:r>
              <a:rPr lang="en-US" sz="2400" b="1" dirty="0" err="1" smtClean="0"/>
              <a:t>InstanceTypeParameter</a:t>
            </a:r>
            <a:r>
              <a:rPr lang="en-US" sz="2400" dirty="0" smtClean="0"/>
              <a:t>” },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“</a:t>
            </a:r>
            <a:r>
              <a:rPr lang="en-US" sz="2400" dirty="0" err="1" smtClean="0"/>
              <a:t>ImageId</a:t>
            </a:r>
            <a:r>
              <a:rPr lang="en-US" sz="2400" dirty="0" smtClean="0"/>
              <a:t>” : “ami-398de234”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875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/>
              <a:t>Pseudo Parameters </a:t>
            </a:r>
            <a:r>
              <a:rPr lang="en-US" dirty="0" smtClean="0"/>
              <a:t>are predefined parameters provided by CloudFormation.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List of pseudo </a:t>
            </a:r>
            <a:r>
              <a:rPr lang="en-US" dirty="0" smtClean="0"/>
              <a:t>parameters: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AccountId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AWS account ID in which stack is </a:t>
            </a:r>
            <a:r>
              <a:rPr lang="en-US" dirty="0" smtClean="0"/>
              <a:t>created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NotificationARNs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list of AWS Resource Names for </a:t>
            </a:r>
            <a:r>
              <a:rPr lang="en-US" dirty="0" smtClean="0"/>
              <a:t>stack</a:t>
            </a:r>
          </a:p>
          <a:p>
            <a:pPr lvl="2"/>
            <a:endParaRPr lang="en-US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NoValue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acts</a:t>
            </a:r>
            <a:r>
              <a:rPr lang="de-DE" dirty="0" smtClean="0"/>
              <a:t> like a NOOP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removes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identifier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AWS::Region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a </a:t>
            </a:r>
            <a:r>
              <a:rPr lang="de-DE" dirty="0" err="1" smtClean="0"/>
              <a:t>string</a:t>
            </a:r>
            <a:r>
              <a:rPr lang="de-DE" dirty="0" smtClean="0"/>
              <a:t> </a:t>
            </a:r>
            <a:r>
              <a:rPr lang="de-DE" dirty="0" err="1" smtClean="0"/>
              <a:t>representing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AWS </a:t>
            </a:r>
            <a:r>
              <a:rPr lang="de-DE" dirty="0" err="1" smtClean="0"/>
              <a:t>region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StackId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ID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err="1" smtClean="0"/>
              <a:t>AWS:StackName</a:t>
            </a:r>
            <a:r>
              <a:rPr lang="de-DE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Template </a:t>
            </a:r>
            <a:r>
              <a:rPr lang="en-US" b="1" dirty="0" smtClean="0"/>
              <a:t>mappings</a:t>
            </a:r>
            <a:r>
              <a:rPr lang="en-US" dirty="0" smtClean="0"/>
              <a:t> allow the user to define keys that map to corresponding sets of named values.</a:t>
            </a:r>
          </a:p>
          <a:p>
            <a:endParaRPr lang="en-US" dirty="0" smtClean="0"/>
          </a:p>
          <a:p>
            <a:r>
              <a:rPr lang="en-US" dirty="0" smtClean="0"/>
              <a:t>Commonly used for setting values based on different conditions, such as regions.</a:t>
            </a:r>
          </a:p>
          <a:p>
            <a:pPr lvl="1"/>
            <a:r>
              <a:rPr lang="en-US" dirty="0" smtClean="0"/>
              <a:t>Example: Set a value to an AMI ID based on the region the stack is launching into.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“</a:t>
            </a:r>
            <a:r>
              <a:rPr lang="en-US" b="1" dirty="0" err="1" smtClean="0"/>
              <a:t>FindInMap</a:t>
            </a:r>
            <a:r>
              <a:rPr lang="en-US" dirty="0" smtClean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"Mappings" : 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"</a:t>
            </a:r>
            <a:r>
              <a:rPr lang="de-DE" dirty="0"/>
              <a:t>Mapping01"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	"</a:t>
            </a:r>
            <a:r>
              <a:rPr lang="de-DE" dirty="0"/>
              <a:t>Key01"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Value01“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},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"Key02"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Value02“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},</a:t>
            </a:r>
          </a:p>
          <a:p>
            <a:pPr marL="0" indent="0">
              <a:buNone/>
            </a:pPr>
            <a:r>
              <a:rPr lang="de-DE" dirty="0" smtClean="0"/>
              <a:t>	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Hand-built infrastructure based on physical hardware and guided by experience.</a:t>
            </a:r>
          </a:p>
          <a:p>
            <a:endParaRPr lang="en-US" dirty="0" smtClean="0"/>
          </a:p>
          <a:p>
            <a:r>
              <a:rPr lang="en-US" dirty="0" smtClean="0"/>
              <a:t>Every infrastructure component is unique and special.</a:t>
            </a:r>
          </a:p>
          <a:p>
            <a:pPr lvl="1"/>
            <a:r>
              <a:rPr lang="en-US" dirty="0" smtClean="0"/>
              <a:t>Built at different times with slightly different processes.</a:t>
            </a:r>
          </a:p>
          <a:p>
            <a:pPr lvl="1"/>
            <a:r>
              <a:rPr lang="en-US" dirty="0" smtClean="0"/>
              <a:t>Built by different people with different levels of experience.</a:t>
            </a:r>
          </a:p>
          <a:p>
            <a:pPr lvl="1"/>
            <a:r>
              <a:rPr lang="en-US" dirty="0" smtClean="0"/>
              <a:t>“Just make it work.”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 smtClean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974972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"</a:t>
            </a:r>
            <a:r>
              <a:rPr lang="de-DE" dirty="0" err="1"/>
              <a:t>Mappings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RegionMap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en-US" dirty="0"/>
              <a:t>      "us-east-1" : { "32" : "ami-6411e20d", "64" : "ami-7a11e213" },</a:t>
            </a:r>
          </a:p>
          <a:p>
            <a:pPr marL="0" indent="0">
              <a:buNone/>
            </a:pPr>
            <a:r>
              <a:rPr lang="fr-FR" dirty="0"/>
              <a:t>      "us-west-1" : { "32" : "ami-c9c7978c", "64" : "ami-cfc7978a" },</a:t>
            </a:r>
          </a:p>
          <a:p>
            <a:pPr marL="0" indent="0">
              <a:buNone/>
            </a:pPr>
            <a:r>
              <a:rPr lang="de-DE" dirty="0"/>
              <a:t>      "eu-west-1" : { "32" : "ami-37c2f643", "64" : "ami-31c2f645" },</a:t>
            </a:r>
          </a:p>
          <a:p>
            <a:pPr marL="0" indent="0">
              <a:buNone/>
            </a:pPr>
            <a:r>
              <a:rPr lang="en-US" dirty="0"/>
              <a:t>      "ap-southeast-1" : { "32" : "ami-66f28c34", "64" : "ami-60f28c32" },</a:t>
            </a:r>
          </a:p>
          <a:p>
            <a:pPr marL="0" indent="0">
              <a:buNone/>
            </a:pPr>
            <a:r>
              <a:rPr lang="en-US" dirty="0"/>
              <a:t>      "ap-northeast-1" : { "32" : "ami-9c03a89d", "64" : "ami-a003a8a1"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/>
              <a:t>  "Resources" : {</a:t>
            </a:r>
          </a:p>
          <a:p>
            <a:pPr marL="0" indent="0">
              <a:buNone/>
            </a:pPr>
            <a:r>
              <a:rPr lang="de-DE" dirty="0"/>
              <a:t>    "myEC2Instance" : {</a:t>
            </a:r>
          </a:p>
          <a:p>
            <a:pPr marL="0" indent="0">
              <a:buNone/>
            </a:pPr>
            <a:r>
              <a:rPr lang="de-DE" dirty="0"/>
              <a:t>      "Type" : "AWS::EC2::Instance",</a:t>
            </a:r>
          </a:p>
          <a:p>
            <a:pPr marL="0" indent="0">
              <a:buNone/>
            </a:pPr>
            <a:r>
              <a:rPr lang="en-US" dirty="0"/>
              <a:t>      "Properties" 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ImageId</a:t>
            </a:r>
            <a:r>
              <a:rPr lang="en-US" dirty="0"/>
              <a:t>" : {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dirty="0" err="1"/>
              <a:t>RegionMap</a:t>
            </a:r>
            <a:r>
              <a:rPr lang="en-US" dirty="0"/>
              <a:t>", { "Ref" : "AWS::Region" }, "32"]},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InstanceType</a:t>
            </a:r>
            <a:r>
              <a:rPr lang="en-US" dirty="0"/>
              <a:t>" : "m1.small"</a:t>
            </a:r>
          </a:p>
          <a:p>
            <a:pPr marL="0" indent="0">
              <a:buNone/>
            </a:pPr>
            <a:r>
              <a:rPr lang="de-DE" dirty="0"/>
              <a:t>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</a:t>
            </a: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 err="1" smtClean="0"/>
              <a:t>If</a:t>
            </a:r>
            <a:r>
              <a:rPr lang="de-DE" i="1" dirty="0" smtClean="0"/>
              <a:t> AWS::Region </a:t>
            </a:r>
            <a:r>
              <a:rPr lang="de-DE" i="1" dirty="0" err="1" smtClean="0"/>
              <a:t>is</a:t>
            </a:r>
            <a:r>
              <a:rPr lang="de-DE" i="1" dirty="0" smtClean="0"/>
              <a:t> us-east-1, </a:t>
            </a:r>
            <a:r>
              <a:rPr lang="de-DE" i="1" dirty="0" err="1" smtClean="0"/>
              <a:t>ImageId</a:t>
            </a:r>
            <a:r>
              <a:rPr lang="de-DE" i="1" dirty="0" smtClean="0"/>
              <a:t> </a:t>
            </a:r>
            <a:r>
              <a:rPr lang="de-DE" i="1" dirty="0" err="1" smtClean="0"/>
              <a:t>is</a:t>
            </a:r>
            <a:r>
              <a:rPr lang="de-DE" i="1" dirty="0" smtClean="0"/>
              <a:t> </a:t>
            </a:r>
            <a:r>
              <a:rPr lang="de-DE" i="1" dirty="0" err="1" smtClean="0"/>
              <a:t>set</a:t>
            </a:r>
            <a:r>
              <a:rPr lang="de-DE" i="1" dirty="0" smtClean="0"/>
              <a:t> </a:t>
            </a:r>
            <a:r>
              <a:rPr lang="de-DE" i="1" dirty="0" err="1" smtClean="0"/>
              <a:t>to</a:t>
            </a:r>
            <a:r>
              <a:rPr lang="de-DE" i="1" dirty="0" smtClean="0"/>
              <a:t> ami-6411e20d.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Template </a:t>
            </a:r>
            <a:r>
              <a:rPr lang="en-US" b="1" dirty="0" smtClean="0"/>
              <a:t>conditions</a:t>
            </a:r>
            <a:r>
              <a:rPr lang="en-US" dirty="0" smtClean="0"/>
              <a:t> control the creation of resources or the definition of </a:t>
            </a:r>
            <a:r>
              <a:rPr lang="en-US" dirty="0" smtClean="0"/>
              <a:t>properties.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Conditions are defined by the template author and applied to resources.</a:t>
            </a:r>
          </a:p>
          <a:p>
            <a:endParaRPr lang="en-US" dirty="0" smtClean="0"/>
          </a:p>
          <a:p>
            <a:r>
              <a:rPr lang="en-US" dirty="0" smtClean="0"/>
              <a:t>A condition must evaluate to </a:t>
            </a:r>
            <a:r>
              <a:rPr lang="en-US" u="sng" dirty="0" smtClean="0"/>
              <a:t>true</a:t>
            </a:r>
            <a:r>
              <a:rPr lang="en-US" dirty="0" smtClean="0"/>
              <a:t> in order for the resources to get built.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>“Parameters”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dirty="0" err="1" smtClean="0"/>
              <a:t>EnvType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“Description” : “Environment type.”,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“Default” : “</a:t>
            </a:r>
            <a:r>
              <a:rPr lang="en-US" dirty="0" err="1" smtClean="0"/>
              <a:t>dev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“Type” : “String”,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AllowedValues</a:t>
            </a:r>
            <a:r>
              <a:rPr lang="en-US" dirty="0" smtClean="0"/>
              <a:t>” : [“prod”, “</a:t>
            </a:r>
            <a:r>
              <a:rPr lang="en-US" dirty="0" err="1" smtClean="0"/>
              <a:t>dev</a:t>
            </a:r>
            <a:r>
              <a:rPr lang="en-US" dirty="0" smtClean="0"/>
              <a:t>”],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ConstraintDescription</a:t>
            </a:r>
            <a:r>
              <a:rPr lang="en-US" dirty="0" smtClean="0"/>
              <a:t>” : “Must specify prod or dev.”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“Conditions”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 : {“</a:t>
            </a:r>
            <a:r>
              <a:rPr lang="en-US" dirty="0" err="1" smtClean="0"/>
              <a:t>Fn</a:t>
            </a:r>
            <a:r>
              <a:rPr lang="en-US" dirty="0" smtClean="0"/>
              <a:t>::Equals” : [{“Ref” : “</a:t>
            </a:r>
            <a:r>
              <a:rPr lang="en-US" dirty="0" err="1" smtClean="0"/>
              <a:t>EnvType</a:t>
            </a:r>
            <a:r>
              <a:rPr lang="en-US" dirty="0" smtClean="0"/>
              <a:t>”}, “prod”]}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MountPoint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“Type” : “AWS::EC2:VolumeAttachment”,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“Condition” : 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“Properties”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InstanceId</a:t>
            </a:r>
            <a:r>
              <a:rPr lang="en-US" dirty="0" smtClean="0"/>
              <a:t>” : { “Ref” : “EC2Instance”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VolumeId</a:t>
            </a:r>
            <a:r>
              <a:rPr lang="en-US" dirty="0" smtClean="0"/>
              <a:t>” : { “Ref” : “</a:t>
            </a:r>
            <a:r>
              <a:rPr lang="en-US" dirty="0" err="1" smtClean="0"/>
              <a:t>NewVolume</a:t>
            </a:r>
            <a:r>
              <a:rPr lang="en-US" dirty="0" smtClean="0"/>
              <a:t>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“Device” : “/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sdh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If </a:t>
            </a:r>
            <a:r>
              <a:rPr lang="en-US" i="1" dirty="0" err="1" smtClean="0"/>
              <a:t>EnvType</a:t>
            </a:r>
            <a:r>
              <a:rPr lang="en-US" i="1" dirty="0" smtClean="0"/>
              <a:t> input parameter = prod, create the </a:t>
            </a:r>
            <a:r>
              <a:rPr lang="en-US" i="1" dirty="0" err="1" smtClean="0"/>
              <a:t>MountPoint</a:t>
            </a:r>
            <a:r>
              <a:rPr lang="en-US" i="1" dirty="0" smtClean="0"/>
              <a:t> resource.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55000" lnSpcReduction="20000"/>
          </a:bodyPr>
          <a:lstStyle/>
          <a:p>
            <a:r>
              <a:rPr lang="en-US" u="sng" dirty="0"/>
              <a:t>D</a:t>
            </a:r>
            <a:r>
              <a:rPr lang="en-US" dirty="0" smtClean="0"/>
              <a:t>escribes </a:t>
            </a:r>
            <a:r>
              <a:rPr lang="en-US" dirty="0" smtClean="0"/>
              <a:t>the AWS </a:t>
            </a:r>
            <a:r>
              <a:rPr lang="en-US" b="1" dirty="0" smtClean="0"/>
              <a:t>resource</a:t>
            </a:r>
            <a:r>
              <a:rPr lang="en-US" dirty="0" smtClean="0"/>
              <a:t> to be built in the stack.</a:t>
            </a:r>
          </a:p>
          <a:p>
            <a:pPr lvl="1"/>
            <a:r>
              <a:rPr lang="en-US" dirty="0" smtClean="0"/>
              <a:t>IAM policies, VPCs, Subnets, Security Groups, EC2 instances, Elastic Load Balancers, RDS databases, S3 buckets, etc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only </a:t>
            </a:r>
            <a:r>
              <a:rPr lang="en-US" u="sng" dirty="0" smtClean="0"/>
              <a:t>required</a:t>
            </a:r>
            <a:r>
              <a:rPr lang="en-US" dirty="0" smtClean="0"/>
              <a:t> section.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"Resources" : {</a:t>
            </a:r>
          </a:p>
          <a:p>
            <a:pPr marL="0" indent="0">
              <a:buNone/>
            </a:pPr>
            <a:r>
              <a:rPr lang="ro-RO" dirty="0"/>
              <a:t>    "</a:t>
            </a:r>
            <a:r>
              <a:rPr lang="ro-RO" i="1" dirty="0">
                <a:solidFill>
                  <a:srgbClr val="FF0000"/>
                </a:solidFill>
              </a:rPr>
              <a:t>Logical ID</a:t>
            </a:r>
            <a:r>
              <a:rPr lang="ro-RO" dirty="0"/>
              <a:t>" : {</a:t>
            </a:r>
          </a:p>
          <a:p>
            <a:pPr marL="0" indent="0">
              <a:buNone/>
            </a:pPr>
            <a:r>
              <a:rPr lang="en-US" dirty="0"/>
              <a:t>        "Type" : "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 smtClean="0"/>
              <a:t>DependsOn</a:t>
            </a:r>
            <a:r>
              <a:rPr lang="de-DE" dirty="0" smtClean="0"/>
              <a:t> attribute </a:t>
            </a: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specify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a </a:t>
            </a:r>
            <a:r>
              <a:rPr lang="de-DE" dirty="0" err="1" smtClean="0"/>
              <a:t>resource</a:t>
            </a:r>
            <a:r>
              <a:rPr lang="de-DE" dirty="0" smtClean="0"/>
              <a:t> must </a:t>
            </a: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CloudFormation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DependsOn</a:t>
            </a:r>
            <a:r>
              <a:rPr lang="en-US" dirty="0"/>
              <a:t>" : [ </a:t>
            </a:r>
            <a:r>
              <a:rPr lang="en-US" i="1" dirty="0"/>
              <a:t>String, ...</a:t>
            </a:r>
            <a:r>
              <a:rPr lang="en-US" dirty="0"/>
              <a:t> 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"Properties" : {</a:t>
            </a:r>
          </a:p>
          <a:p>
            <a:pPr marL="0" indent="0">
              <a:buNone/>
            </a:pPr>
            <a:r>
              <a:rPr lang="en-US" sz="2200" dirty="0"/>
              <a:t>    "String" : "one-string-value",</a:t>
            </a:r>
          </a:p>
          <a:p>
            <a:pPr marL="0" indent="0">
              <a:buNone/>
            </a:pPr>
            <a:r>
              <a:rPr lang="ro-RO" sz="2200" dirty="0"/>
              <a:t>    "Number" : "123",</a:t>
            </a:r>
          </a:p>
          <a:p>
            <a:pPr marL="0" indent="0">
              <a:buNone/>
            </a:pPr>
            <a:r>
              <a:rPr lang="ro-RO" sz="2200" dirty="0"/>
              <a:t>    "LiteralList" : [ "first-value", "second-value" ],</a:t>
            </a:r>
          </a:p>
          <a:p>
            <a:pPr marL="0" indent="0">
              <a:buNone/>
            </a:pPr>
            <a:r>
              <a:rPr lang="ro-RO" sz="2200" dirty="0"/>
              <a:t>    "Boolean" : "true",</a:t>
            </a:r>
          </a:p>
          <a:p>
            <a:pPr marL="0" indent="0">
              <a:buNone/>
            </a:pPr>
            <a:r>
              <a:rPr lang="ro-RO" sz="2200" dirty="0"/>
              <a:t>    "ReferenceForOneValue" :  { "Ref" : "MyLogicalResourceName" } ,</a:t>
            </a:r>
          </a:p>
          <a:p>
            <a:pPr marL="0" indent="0">
              <a:buNone/>
            </a:pPr>
            <a:r>
              <a:rPr lang="ro-RO" sz="2200" dirty="0"/>
              <a:t>    "FunctionResultWithFunctionParams" : {</a:t>
            </a:r>
          </a:p>
          <a:p>
            <a:pPr marL="0" indent="0">
              <a:buNone/>
            </a:pPr>
            <a:r>
              <a:rPr lang="en-US" sz="2200" dirty="0"/>
              <a:t>        "</a:t>
            </a:r>
            <a:r>
              <a:rPr lang="en-US" sz="2200" dirty="0" err="1"/>
              <a:t>Fn</a:t>
            </a:r>
            <a:r>
              <a:rPr lang="en-US" sz="2200" dirty="0"/>
              <a:t>::Join" : [ "%", [ "Key=", { "Ref" : "</a:t>
            </a:r>
            <a:r>
              <a:rPr lang="en-US" sz="2200" dirty="0" err="1"/>
              <a:t>MyParameter</a:t>
            </a:r>
            <a:r>
              <a:rPr lang="en-US" sz="2200" dirty="0"/>
              <a:t>" } ] ]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 "Resources" : {</a:t>
            </a:r>
          </a:p>
          <a:p>
            <a:pPr marL="0" indent="0">
              <a:buNone/>
            </a:pPr>
            <a:r>
              <a:rPr lang="de-DE" dirty="0"/>
              <a:t>    </a:t>
            </a:r>
            <a:r>
              <a:rPr lang="de-DE" dirty="0" smtClean="0"/>
              <a:t>“web1" </a:t>
            </a:r>
            <a:r>
              <a:rPr lang="de-DE" dirty="0"/>
              <a:t>: {</a:t>
            </a:r>
          </a:p>
          <a:p>
            <a:pPr marL="0" indent="0">
              <a:buNone/>
            </a:pPr>
            <a:r>
              <a:rPr lang="de-DE" dirty="0"/>
              <a:t>        "Type" : "AWS::EC2::Instance",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UserData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        "</a:t>
            </a:r>
            <a:r>
              <a:rPr lang="de-DE" dirty="0" err="1"/>
              <a:t>Fn</a:t>
            </a:r>
            <a:r>
              <a:rPr lang="de-DE" dirty="0"/>
              <a:t>::Base64" : {</a:t>
            </a:r>
          </a:p>
          <a:p>
            <a:pPr marL="0" indent="0">
              <a:buNone/>
            </a:pPr>
            <a:r>
              <a:rPr lang="de-DE" dirty="0"/>
              <a:t>                   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Join</a:t>
            </a:r>
            <a:r>
              <a:rPr lang="de-DE" dirty="0"/>
              <a:t>" : [ "", [ "Queue=", { "</a:t>
            </a:r>
            <a:r>
              <a:rPr lang="de-DE" dirty="0" err="1"/>
              <a:t>Ref</a:t>
            </a:r>
            <a:r>
              <a:rPr lang="de-DE" dirty="0"/>
              <a:t>" : "</a:t>
            </a:r>
            <a:r>
              <a:rPr lang="de-DE" dirty="0" err="1"/>
              <a:t>MyQueue</a:t>
            </a:r>
            <a:r>
              <a:rPr lang="de-DE" dirty="0"/>
              <a:t>" } ] ]</a:t>
            </a:r>
          </a:p>
          <a:p>
            <a:pPr marL="0" indent="0">
              <a:buNone/>
            </a:pPr>
            <a:r>
              <a:rPr lang="de-DE" dirty="0"/>
              <a:t>                 } },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AvailabilityZone</a:t>
            </a:r>
            <a:r>
              <a:rPr lang="en-US" dirty="0"/>
              <a:t>" : "us-east-1a",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ImageId</a:t>
            </a:r>
            <a:r>
              <a:rPr lang="de-DE" dirty="0"/>
              <a:t>" : "ami-20b65349"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MyQueue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"Type" : "AWS::SQS::Queue",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smtClean="0"/>
              <a:t>outputs</a:t>
            </a:r>
            <a:r>
              <a:rPr lang="en-US" dirty="0" smtClean="0"/>
              <a:t> section declares values that CloudFormation will return when the stack is created.</a:t>
            </a:r>
          </a:p>
          <a:p>
            <a:pPr lvl="1"/>
            <a:r>
              <a:rPr lang="en-US" dirty="0" smtClean="0"/>
              <a:t>Example: return the name of an S3 bucket after CloudFormation creates </a:t>
            </a:r>
            <a:r>
              <a:rPr lang="en-US" dirty="0" smtClean="0"/>
              <a:t>it.</a:t>
            </a:r>
            <a:endParaRPr lang="en-US" dirty="0" smtClean="0"/>
          </a:p>
          <a:p>
            <a:pPr lvl="1"/>
            <a:r>
              <a:rPr lang="en-US" dirty="0" smtClean="0"/>
              <a:t>Maximum of 60 outputs allowed in a </a:t>
            </a:r>
            <a:r>
              <a:rPr lang="en-US" dirty="0" smtClean="0"/>
              <a:t>template.</a:t>
            </a:r>
          </a:p>
          <a:p>
            <a:pPr lvl="1"/>
            <a:r>
              <a:rPr lang="en-US" dirty="0" smtClean="0"/>
              <a:t>Available via the </a:t>
            </a:r>
            <a:r>
              <a:rPr lang="en-US" i="1" dirty="0" smtClean="0"/>
              <a:t>describe stacks </a:t>
            </a:r>
            <a:r>
              <a:rPr lang="en-US" dirty="0" smtClean="0"/>
              <a:t>API call.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Value of an output can be a literal, parameter reference, pseudo parameter, mapping value, or intrinsic </a:t>
            </a:r>
            <a:r>
              <a:rPr lang="en-US" dirty="0" smtClean="0"/>
              <a:t>function.</a:t>
            </a:r>
            <a:endParaRPr lang="en-US" dirty="0" smtClean="0"/>
          </a:p>
          <a:p>
            <a:pPr lvl="1"/>
            <a:r>
              <a:rPr lang="en-US" dirty="0" smtClean="0"/>
              <a:t>It’s possible to set a condition on the output using the “Condition” </a:t>
            </a:r>
            <a:r>
              <a:rPr lang="en-US" dirty="0" smtClean="0"/>
              <a:t>parameter.</a:t>
            </a:r>
            <a:endParaRPr lang="en-US" dirty="0" smtClean="0"/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"</a:t>
            </a:r>
            <a:r>
              <a:rPr lang="de-DE" dirty="0"/>
              <a:t>Outputs" : {</a:t>
            </a:r>
          </a:p>
          <a:p>
            <a:pPr marL="0" indent="0">
              <a:buNone/>
            </a:pPr>
            <a:r>
              <a:rPr lang="es-ES_tradnl" dirty="0"/>
              <a:t>  "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</a:t>
            </a:r>
            <a:r>
              <a:rPr lang="es-ES_tradnl" dirty="0"/>
              <a:t>" : {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Description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",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Value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to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19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"Outputs" : {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BackupLoadBalancerDNSName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</a:t>
            </a:r>
            <a:r>
              <a:rPr lang="de-DE" sz="2000" dirty="0" err="1"/>
              <a:t>DNSName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 err="1"/>
              <a:t>balancer</a:t>
            </a:r>
            <a:r>
              <a:rPr lang="de-DE" sz="2000" dirty="0"/>
              <a:t>",  </a:t>
            </a:r>
          </a:p>
          <a:p>
            <a:pPr marL="0" indent="0">
              <a:buNone/>
            </a:pPr>
            <a:r>
              <a:rPr lang="de-DE" sz="2000" dirty="0"/>
              <a:t>    "Value" : { "</a:t>
            </a:r>
            <a:r>
              <a:rPr lang="de-DE" sz="2000" dirty="0" err="1"/>
              <a:t>Fn</a:t>
            </a:r>
            <a:r>
              <a:rPr lang="de-DE" sz="2000" dirty="0"/>
              <a:t>::</a:t>
            </a:r>
            <a:r>
              <a:rPr lang="de-DE" sz="2000" dirty="0" err="1"/>
              <a:t>GetAtt</a:t>
            </a:r>
            <a:r>
              <a:rPr lang="de-DE" sz="2000" dirty="0"/>
              <a:t>" : [ "</a:t>
            </a:r>
            <a:r>
              <a:rPr lang="de-DE" sz="2000" dirty="0" err="1"/>
              <a:t>BackupLoadBalancer</a:t>
            </a:r>
            <a:r>
              <a:rPr lang="de-DE" sz="2000" dirty="0"/>
              <a:t>", "</a:t>
            </a:r>
            <a:r>
              <a:rPr lang="de-DE" sz="2000" dirty="0" err="1"/>
              <a:t>DNSName</a:t>
            </a:r>
            <a:r>
              <a:rPr lang="de-DE" sz="2000" dirty="0"/>
              <a:t>" ]},</a:t>
            </a:r>
          </a:p>
          <a:p>
            <a:pPr marL="0" indent="0">
              <a:buNone/>
            </a:pPr>
            <a:r>
              <a:rPr lang="de-DE" sz="2000" dirty="0"/>
              <a:t>    "</a:t>
            </a:r>
            <a:r>
              <a:rPr lang="de-DE" sz="2000" dirty="0" err="1"/>
              <a:t>Condition</a:t>
            </a:r>
            <a:r>
              <a:rPr lang="de-DE" sz="2000" dirty="0"/>
              <a:t>" : "</a:t>
            </a:r>
            <a:r>
              <a:rPr lang="de-DE" sz="2000" dirty="0" err="1"/>
              <a:t>CreateProdResources</a:t>
            </a:r>
            <a:r>
              <a:rPr lang="de-DE" sz="2000" dirty="0"/>
              <a:t>"</a:t>
            </a:r>
          </a:p>
          <a:p>
            <a:pPr marL="0" indent="0">
              <a:buNone/>
            </a:pPr>
            <a:r>
              <a:rPr lang="de-DE" sz="2000" dirty="0"/>
              <a:t>  },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InstanceID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Instance ID",  </a:t>
            </a:r>
          </a:p>
          <a:p>
            <a:pPr marL="0" indent="0">
              <a:buNone/>
            </a:pPr>
            <a:r>
              <a:rPr lang="fr-FR" sz="2000" dirty="0"/>
              <a:t>    "Value" : { "</a:t>
            </a:r>
            <a:r>
              <a:rPr lang="fr-FR" sz="2000" dirty="0" err="1"/>
              <a:t>Ref</a:t>
            </a:r>
            <a:r>
              <a:rPr lang="fr-FR" sz="2000" dirty="0"/>
              <a:t>" : "EC2Instance" }</a:t>
            </a:r>
          </a:p>
          <a:p>
            <a:pPr marL="0" indent="0">
              <a:buNone/>
            </a:pPr>
            <a:r>
              <a:rPr lang="de-DE" sz="2000" dirty="0"/>
              <a:t>  }</a:t>
            </a:r>
          </a:p>
          <a:p>
            <a:pPr marL="0" indent="0">
              <a:buNone/>
            </a:pPr>
            <a:r>
              <a:rPr lang="de-DE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2897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CloudFormation stacks can be used as resources in other stacks.</a:t>
            </a:r>
          </a:p>
          <a:p>
            <a:endParaRPr lang="en-US" dirty="0" smtClean="0"/>
          </a:p>
          <a:p>
            <a:r>
              <a:rPr lang="en-US" dirty="0" smtClean="0"/>
              <a:t>Useful for making reusable templates and segmenting resources.</a:t>
            </a:r>
          </a:p>
          <a:p>
            <a:endParaRPr lang="en-US" dirty="0" smtClean="0"/>
          </a:p>
          <a:p>
            <a:r>
              <a:rPr lang="en-US" dirty="0" smtClean="0"/>
              <a:t>Launching a template with nested stacks will launch multiple sub-stacks.</a:t>
            </a:r>
          </a:p>
          <a:p>
            <a:pPr lvl="1"/>
            <a:r>
              <a:rPr lang="en-US" dirty="0" smtClean="0"/>
              <a:t>Nested stack templates must be stored in an S3 bucket.</a:t>
            </a:r>
          </a:p>
          <a:p>
            <a:pPr lvl="1"/>
            <a:r>
              <a:rPr lang="en-US" dirty="0" smtClean="0"/>
              <a:t>Deleting launching stack will delete all </a:t>
            </a:r>
            <a:r>
              <a:rPr lang="en-US" dirty="0" err="1" smtClean="0"/>
              <a:t>substacks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775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Nested Stack definition properties:</a:t>
            </a:r>
          </a:p>
          <a:p>
            <a:pPr lvl="1"/>
            <a:r>
              <a:rPr lang="en-US" b="1" dirty="0" smtClean="0"/>
              <a:t>Parameters</a:t>
            </a:r>
            <a:r>
              <a:rPr lang="en-US" dirty="0" smtClean="0"/>
              <a:t>: define set of parameters passed to nested stack.</a:t>
            </a:r>
          </a:p>
          <a:p>
            <a:pPr lvl="1"/>
            <a:r>
              <a:rPr lang="en-US" b="1" dirty="0" err="1" smtClean="0"/>
              <a:t>TemplateURL</a:t>
            </a:r>
            <a:r>
              <a:rPr lang="en-US" dirty="0" smtClean="0"/>
              <a:t>: S3 bucket location for the nested stack.</a:t>
            </a:r>
          </a:p>
          <a:p>
            <a:pPr lvl="1"/>
            <a:r>
              <a:rPr lang="en-US" b="1" dirty="0" err="1" smtClean="0"/>
              <a:t>TimeoutInMinutes</a:t>
            </a:r>
            <a:r>
              <a:rPr lang="en-US" dirty="0" smtClean="0"/>
              <a:t>: length of time CloudFormation waits for the nested stack to complete (default is no timeout).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"Type" : "AWS::CloudFormation::Stack",</a:t>
            </a:r>
          </a:p>
          <a:p>
            <a:pPr marL="0" indent="0">
              <a:buNone/>
            </a:pPr>
            <a:r>
              <a:rPr lang="en-US" dirty="0"/>
              <a:t>  "Properties" : {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2"/>
              </a:rPr>
              <a:t>NotificationARNs" : [ </a:t>
            </a:r>
            <a:r>
              <a:rPr lang="en-US" i="1" dirty="0">
                <a:hlinkClick r:id="rId2"/>
              </a:rPr>
              <a:t>String, ...</a:t>
            </a:r>
            <a:r>
              <a:rPr lang="en-US" dirty="0">
                <a:hlinkClick r:id="rId2"/>
              </a:rPr>
              <a:t> ],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3"/>
              </a:rPr>
              <a:t>Parameters" : { </a:t>
            </a:r>
            <a:r>
              <a:rPr lang="en-US" dirty="0">
                <a:hlinkClick r:id="rId4"/>
              </a:rPr>
              <a:t>CloudFormation Stack Parameters Property Type },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5"/>
              </a:rPr>
              <a:t>Tags" : [ </a:t>
            </a:r>
            <a:r>
              <a:rPr lang="en-US" i="1" dirty="0">
                <a:hlinkClick r:id="rId5"/>
              </a:rPr>
              <a:t>Resource Tag, ...</a:t>
            </a:r>
            <a:r>
              <a:rPr lang="en-US" dirty="0">
                <a:hlinkClick r:id="rId5"/>
              </a:rPr>
              <a:t> ],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6"/>
              </a:rPr>
              <a:t>TemplateURL" : </a:t>
            </a:r>
            <a:r>
              <a:rPr lang="en-US" i="1" dirty="0">
                <a:hlinkClick r:id="rId6"/>
              </a:rPr>
              <a:t>String</a:t>
            </a:r>
            <a:r>
              <a:rPr lang="en-US" dirty="0">
                <a:hlinkClick r:id="rId6"/>
              </a:rPr>
              <a:t>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7"/>
              </a:rPr>
              <a:t>TimeoutInMinutes" : </a:t>
            </a:r>
            <a:r>
              <a:rPr lang="en-US" i="1" dirty="0">
                <a:hlinkClick r:id="rId7"/>
              </a:rPr>
              <a:t>String</a:t>
            </a:r>
            <a:endParaRPr lang="en-US" dirty="0">
              <a:hlinkClick r:id="rId7"/>
            </a:endParaRP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52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Role of IT infrastructure staff:</a:t>
            </a:r>
          </a:p>
          <a:p>
            <a:pPr lvl="1"/>
            <a:r>
              <a:rPr lang="en-US" dirty="0" smtClean="0"/>
              <a:t>Gatekeepers for all IT services in the </a:t>
            </a:r>
            <a:r>
              <a:rPr lang="en-US" dirty="0" smtClean="0"/>
              <a:t>organization.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“The Office of No.”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 partitioned into specialist teams:</a:t>
            </a:r>
          </a:p>
          <a:p>
            <a:pPr lvl="2"/>
            <a:r>
              <a:rPr lang="en-US" dirty="0" smtClean="0"/>
              <a:t>Network engineers</a:t>
            </a:r>
          </a:p>
          <a:p>
            <a:pPr lvl="2"/>
            <a:r>
              <a:rPr lang="en-US" dirty="0" smtClean="0"/>
              <a:t>Storage engineers</a:t>
            </a:r>
          </a:p>
          <a:p>
            <a:pPr lvl="2"/>
            <a:r>
              <a:rPr lang="en-US" dirty="0" smtClean="0"/>
              <a:t>Security analysts</a:t>
            </a:r>
          </a:p>
          <a:p>
            <a:pPr lvl="2"/>
            <a:r>
              <a:rPr lang="en-US" dirty="0" smtClean="0"/>
              <a:t>DBAs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Architects focused on the big picture.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Team focused on preventing infrastructure failure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“Keep the lights on.”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78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CloudFormation does not maintain any configuration state locally. </a:t>
            </a:r>
          </a:p>
          <a:p>
            <a:pPr lvl="1"/>
            <a:r>
              <a:rPr lang="en-US" dirty="0" smtClean="0"/>
              <a:t>It determines current state of stack anytime updates are made.</a:t>
            </a:r>
          </a:p>
          <a:p>
            <a:pPr lvl="1"/>
            <a:r>
              <a:rPr lang="en-US" dirty="0" smtClean="0"/>
              <a:t>This allows multiple developers to work on a stack simultaneously without having to share configuration state.</a:t>
            </a:r>
          </a:p>
          <a:p>
            <a:endParaRPr lang="en-US" dirty="0"/>
          </a:p>
          <a:p>
            <a:r>
              <a:rPr lang="en-US" dirty="0" smtClean="0"/>
              <a:t>Terraform stores current configuration state locally and all developers must share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0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Version templates in a source control system.</a:t>
            </a:r>
          </a:p>
          <a:p>
            <a:endParaRPr lang="en-US" dirty="0" smtClean="0"/>
          </a:p>
          <a:p>
            <a:r>
              <a:rPr lang="en-US" dirty="0" smtClean="0"/>
              <a:t>Don’t </a:t>
            </a:r>
            <a:r>
              <a:rPr lang="en-US" dirty="0" smtClean="0"/>
              <a:t>build a template from scratch. </a:t>
            </a:r>
          </a:p>
          <a:p>
            <a:pPr lvl="1"/>
            <a:r>
              <a:rPr lang="en-US" dirty="0" smtClean="0"/>
              <a:t>Read sample templates or use AWS CloudFormation Designer as a starting point.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Reuse templates as much as possible.</a:t>
            </a:r>
          </a:p>
          <a:p>
            <a:endParaRPr lang="en-US" dirty="0" smtClean="0"/>
          </a:p>
          <a:p>
            <a:r>
              <a:rPr lang="en-US" dirty="0" smtClean="0"/>
              <a:t>Don’t nest stacks more than one level.</a:t>
            </a:r>
          </a:p>
          <a:p>
            <a:endParaRPr lang="en-US" dirty="0" smtClean="0"/>
          </a:p>
          <a:p>
            <a:r>
              <a:rPr lang="en-US" dirty="0" smtClean="0"/>
              <a:t>Use parameters to set the environment, region, instance names &amp; sizes, etc.</a:t>
            </a:r>
          </a:p>
          <a:p>
            <a:endParaRPr lang="en-US" dirty="0" smtClean="0"/>
          </a:p>
          <a:p>
            <a:r>
              <a:rPr lang="en-US" dirty="0" smtClean="0"/>
              <a:t>Remember to add tags to all resources.</a:t>
            </a:r>
          </a:p>
          <a:p>
            <a:endParaRPr lang="en-US" dirty="0" smtClean="0"/>
          </a:p>
          <a:p>
            <a:r>
              <a:rPr lang="en-US" dirty="0" smtClean="0"/>
              <a:t>Consider using a snapshot to backup resources that may be changed during a stack update.</a:t>
            </a:r>
          </a:p>
          <a:p>
            <a:pPr lvl="1"/>
            <a:r>
              <a:rPr lang="en-US" dirty="0" smtClean="0"/>
              <a:t>Example: changing engine type of an RDS instance.</a:t>
            </a:r>
          </a:p>
          <a:p>
            <a:pPr lvl="1"/>
            <a:r>
              <a:rPr lang="en-US" dirty="0" smtClean="0"/>
              <a:t>Alternatively: set a stack policy to protect resources from updates.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Designer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1745" cy="424356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graphical tool to visualize and edit CloudFormation templates.</a:t>
            </a:r>
          </a:p>
          <a:p>
            <a:endParaRPr lang="en-US" dirty="0" smtClean="0"/>
          </a:p>
          <a:p>
            <a:r>
              <a:rPr lang="en-US" dirty="0" smtClean="0"/>
              <a:t>Easy way to start new</a:t>
            </a:r>
            <a:br>
              <a:rPr lang="en-US" dirty="0" smtClean="0"/>
            </a:br>
            <a:r>
              <a:rPr lang="en-US" dirty="0" smtClean="0"/>
              <a:t>designs or edit</a:t>
            </a:r>
            <a:br>
              <a:rPr lang="en-US" dirty="0" smtClean="0"/>
            </a:br>
            <a:r>
              <a:rPr lang="en-US" dirty="0" smtClean="0"/>
              <a:t>specific resources in</a:t>
            </a:r>
            <a:br>
              <a:rPr lang="en-US" dirty="0" smtClean="0"/>
            </a:br>
            <a:r>
              <a:rPr lang="en-US" dirty="0" smtClean="0"/>
              <a:t>complex templates.</a:t>
            </a:r>
          </a:p>
          <a:p>
            <a:endParaRPr lang="en-US" dirty="0" smtClean="0"/>
          </a:p>
          <a:p>
            <a:r>
              <a:rPr lang="en-US" dirty="0" smtClean="0"/>
              <a:t>JSON template editor</a:t>
            </a:r>
            <a:br>
              <a:rPr lang="en-US" dirty="0" smtClean="0"/>
            </a:br>
            <a:r>
              <a:rPr lang="en-US" dirty="0" smtClean="0"/>
              <a:t>supports auto-complete</a:t>
            </a:r>
            <a:br>
              <a:rPr lang="en-US" dirty="0" smtClean="0"/>
            </a:br>
            <a:r>
              <a:rPr lang="en-US" dirty="0" smtClean="0"/>
              <a:t>using Ctrl-Space.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70"/>
          <a:stretch/>
        </p:blipFill>
        <p:spPr>
          <a:xfrm>
            <a:off x="4521065" y="2746272"/>
            <a:ext cx="4476834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485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CloudFormer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template creation tool which generates a CloudFormation template based on existing resources.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Useful as a tool for creating a starting template.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Tends to hardcode resource IDs in the template, requiring edits to make the template more generic.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06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Launch a simple stack to create a new S3 bucket.</a:t>
            </a:r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S3 bucket.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Launch a single EC2 instance into a VPC</a:t>
            </a:r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instance</a:t>
            </a:r>
          </a:p>
          <a:p>
            <a:pPr lvl="1"/>
            <a:endParaRPr lang="en-US" dirty="0" smtClean="0">
              <a:hlinkClick r:id="rId2" tooltip="https://s3.amazonaws.com/seis665/BasicWebserverInVPC.json"/>
            </a:endParaRPr>
          </a:p>
          <a:p>
            <a:pPr lvl="1"/>
            <a:r>
              <a:rPr lang="en-US" dirty="0" smtClean="0">
                <a:hlinkClick r:id="rId2" tooltip="https://s3.amazonaws.com/seis665/BasicWebserverInVPC.json"/>
              </a:rPr>
              <a:t>https</a:t>
            </a:r>
            <a:r>
              <a:rPr lang="en-US" dirty="0">
                <a:hlinkClick r:id="rId2" tooltip="https://s3.amazonaws.com/seis665/BasicWebserverInVPC.json"/>
              </a:rPr>
              <a:t>://s3.amazonaws.com/seis665/BasicWebserverInVPC.json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AWS </a:t>
            </a:r>
            <a:r>
              <a:rPr lang="en-US" dirty="0" err="1" smtClean="0"/>
              <a:t>re:Invent</a:t>
            </a:r>
            <a:r>
              <a:rPr lang="en-US" dirty="0" smtClean="0"/>
              <a:t> 2015 (DVO304)</a:t>
            </a:r>
            <a:br>
              <a:rPr lang="en-US" dirty="0" smtClean="0"/>
            </a:br>
            <a:r>
              <a:rPr lang="en-US" dirty="0" smtClean="0"/>
              <a:t>CloudFormation Best Practices presentation</a:t>
            </a:r>
          </a:p>
          <a:p>
            <a:pPr lvl="1"/>
            <a:r>
              <a:rPr lang="en-US" sz="1600" dirty="0">
                <a:hlinkClick r:id="rId2"/>
              </a:rPr>
              <a:t>https://youtu.be/</a:t>
            </a:r>
            <a:r>
              <a:rPr lang="en-US" sz="1600" dirty="0" smtClean="0">
                <a:hlinkClick r:id="rId2"/>
              </a:rPr>
              <a:t>fVMlxJJNmyA</a:t>
            </a:r>
            <a:endParaRPr lang="en-US" sz="1600" dirty="0" smtClean="0"/>
          </a:p>
          <a:p>
            <a:endParaRPr lang="en-US" dirty="0"/>
          </a:p>
          <a:p>
            <a:r>
              <a:rPr lang="en-US" dirty="0" smtClean="0"/>
              <a:t>CloudFormation documentation</a:t>
            </a:r>
          </a:p>
          <a:p>
            <a:pPr lvl="1"/>
            <a:r>
              <a:rPr lang="en-US" sz="1700" dirty="0" smtClean="0">
                <a:hlinkClick r:id="rId3"/>
              </a:rPr>
              <a:t>https://www.amazon.com/en/documentation/cloudformation</a:t>
            </a:r>
            <a:r>
              <a:rPr lang="en-US" sz="1700" dirty="0" smtClean="0">
                <a:hlinkClick r:id="rId3"/>
              </a:rPr>
              <a:t>/</a:t>
            </a:r>
            <a:endParaRPr lang="en-US" sz="1700" dirty="0" smtClean="0"/>
          </a:p>
          <a:p>
            <a:endParaRPr lang="en-US" dirty="0"/>
          </a:p>
          <a:p>
            <a:r>
              <a:rPr lang="en-US" dirty="0" smtClean="0"/>
              <a:t>CloudFormation Resource Types</a:t>
            </a:r>
          </a:p>
          <a:p>
            <a:pPr lvl="1"/>
            <a:r>
              <a:rPr lang="en-US" sz="1700" dirty="0">
                <a:hlinkClick r:id="rId4"/>
              </a:rPr>
              <a:t>http://</a:t>
            </a:r>
            <a:r>
              <a:rPr lang="en-US" sz="1700" dirty="0" err="1">
                <a:hlinkClick r:id="rId4"/>
              </a:rPr>
              <a:t>docs.aws.amazon.com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AWSCloudFormation</a:t>
            </a:r>
            <a:r>
              <a:rPr lang="en-US" sz="1700" dirty="0">
                <a:hlinkClick r:id="rId4"/>
              </a:rPr>
              <a:t>/latest/</a:t>
            </a:r>
            <a:r>
              <a:rPr lang="en-US" sz="1700" dirty="0" err="1">
                <a:hlinkClick r:id="rId4"/>
              </a:rPr>
              <a:t>UserGuide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</a:t>
            </a:r>
            <a:r>
              <a:rPr lang="en-US" sz="1700" dirty="0">
                <a:hlinkClick r:id="rId4"/>
              </a:rPr>
              <a:t>-template-resource-type-</a:t>
            </a:r>
            <a:r>
              <a:rPr lang="en-US" sz="1700" dirty="0" err="1">
                <a:hlinkClick r:id="rId4"/>
              </a:rPr>
              <a:t>ref.html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mtClean="0"/>
              <a:t>Assignment </a:t>
            </a:r>
            <a:r>
              <a:rPr lang="en-US" dirty="0"/>
              <a:t>8</a:t>
            </a:r>
            <a:endParaRPr lang="en-US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dirty="0" smtClean="0"/>
              <a:t>Chapters</a:t>
            </a:r>
            <a:r>
              <a:rPr lang="en-US" i="1" dirty="0" smtClean="0"/>
              <a:t> 7 &amp; 8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Modern </a:t>
            </a:r>
            <a:r>
              <a:rPr lang="en-US" dirty="0" smtClean="0">
                <a:solidFill>
                  <a:schemeClr val="bg1"/>
                </a:solidFill>
              </a:rPr>
              <a:t>IT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3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</a:t>
            </a:r>
            <a:r>
              <a:rPr lang="en-US" dirty="0" smtClean="0"/>
              <a:t>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Design </a:t>
            </a:r>
            <a:r>
              <a:rPr lang="en-US" dirty="0"/>
              <a:t>a</a:t>
            </a:r>
            <a:r>
              <a:rPr lang="en-US" dirty="0" smtClean="0"/>
              <a:t>utomated </a:t>
            </a:r>
            <a:r>
              <a:rPr lang="en-US" dirty="0" smtClean="0"/>
              <a:t>infrastructure that is repeatable and testable.</a:t>
            </a:r>
          </a:p>
          <a:p>
            <a:endParaRPr lang="en-US" dirty="0" smtClean="0"/>
          </a:p>
          <a:p>
            <a:r>
              <a:rPr lang="en-US" dirty="0" smtClean="0"/>
              <a:t>Elimination of snowflakes – unique infrastructure components.</a:t>
            </a:r>
          </a:p>
          <a:p>
            <a:endParaRPr lang="en-US" dirty="0" smtClean="0"/>
          </a:p>
          <a:p>
            <a:r>
              <a:rPr lang="en-US" dirty="0" smtClean="0"/>
              <a:t>Infrastructure is constantly being replaced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”We embrace change.”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Infrastructure changes are automated by a change management pipeline.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2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142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An approach to infrastructure automation based on practices from software development.</a:t>
            </a:r>
          </a:p>
          <a:p>
            <a:pPr lvl="1"/>
            <a:r>
              <a:rPr lang="en-US" dirty="0" smtClean="0"/>
              <a:t>Version control systems</a:t>
            </a:r>
          </a:p>
          <a:p>
            <a:pPr lvl="1"/>
            <a:r>
              <a:rPr lang="en-US" dirty="0" smtClean="0"/>
              <a:t>Automated code testing</a:t>
            </a:r>
          </a:p>
          <a:p>
            <a:pPr lvl="1"/>
            <a:r>
              <a:rPr lang="en-US" dirty="0" smtClean="0"/>
              <a:t>Continuous integration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as Code goals:</a:t>
            </a:r>
          </a:p>
          <a:p>
            <a:pPr lvl="1"/>
            <a:r>
              <a:rPr lang="en-US" dirty="0" smtClean="0"/>
              <a:t>IT supports change rather than being an obstacle.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changes become routine.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staff focus on valuable activities versus repetitive ones.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Users can self-provision IT services versus needing IT staff to help them.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teams focus on quickly recovering from failures versus trying to prevent them.</a:t>
            </a:r>
          </a:p>
        </p:txBody>
      </p:sp>
    </p:spTree>
    <p:extLst>
      <p:ext uri="{BB962C8B-B14F-4D97-AF65-F5344CB8AC3E}">
        <p14:creationId xmlns:p14="http://schemas.microsoft.com/office/powerpoint/2010/main" val="23072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Systems can be easily reproduced like software </a:t>
            </a:r>
            <a:r>
              <a:rPr lang="en-US" dirty="0" smtClean="0"/>
              <a:t>builds.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Systems are </a:t>
            </a:r>
            <a:r>
              <a:rPr lang="en-US" dirty="0" smtClean="0"/>
              <a:t>disposable.</a:t>
            </a:r>
            <a:endParaRPr lang="en-US" dirty="0" smtClean="0"/>
          </a:p>
          <a:p>
            <a:pPr lvl="2"/>
            <a:r>
              <a:rPr lang="en-US" dirty="0" smtClean="0"/>
              <a:t>Treat your servers like cattle, not pets.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Systems are consistent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will always need to change.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use infrastructure definition and server configuration management tools to support these principles.</a:t>
            </a:r>
          </a:p>
          <a:p>
            <a:pPr lvl="1"/>
            <a:r>
              <a:rPr lang="en-US" dirty="0" smtClean="0"/>
              <a:t>AWS </a:t>
            </a:r>
            <a:r>
              <a:rPr lang="en-US" dirty="0" err="1" smtClean="0"/>
              <a:t>Cloudstack</a:t>
            </a:r>
            <a:r>
              <a:rPr lang="en-US" dirty="0" smtClean="0"/>
              <a:t>, </a:t>
            </a:r>
            <a:r>
              <a:rPr lang="en-US" dirty="0" err="1" smtClean="0"/>
              <a:t>Openstack</a:t>
            </a:r>
            <a:endParaRPr lang="en-US" dirty="0" smtClean="0"/>
          </a:p>
          <a:p>
            <a:pPr lvl="1"/>
            <a:r>
              <a:rPr lang="en-US" dirty="0" smtClean="0"/>
              <a:t>Chef, Puppet, </a:t>
            </a:r>
            <a:r>
              <a:rPr lang="en-US" dirty="0" err="1" smtClean="0"/>
              <a:t>Ansible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webextension1.xml><?xml version="1.0" encoding="utf-8"?>
<we:webextension xmlns:we="http://schemas.microsoft.com/office/webextensions/webextension/2010/11" id="{47680C20-C2D0-4D4E-B255-C0C944EBEEF0}">
  <we:reference id="wa104221182" version="1.2.0.2" store="en-US" storeType="OMEX"/>
  <we:alternateReferences>
    <we:reference id="WA104221182" version="1.2.0.2" store="WA104221182" storeType="OMEX"/>
  </we:alternateReferences>
  <we:properties>
    <we:property name="vid" value="&quot;https://www.youtube.com/watch?v=KVbTjlZ0sf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15436</TotalTime>
  <Words>3414</Words>
  <Application>Microsoft Macintosh PowerPoint</Application>
  <PresentationFormat>On-screen Show (4:3)</PresentationFormat>
  <Paragraphs>701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Calibri</vt:lpstr>
      <vt:lpstr>Arial</vt:lpstr>
      <vt:lpstr>Office Theme</vt:lpstr>
      <vt:lpstr>DevOps &amp; Cloud Infrastructure SEIS 665 Week 9</vt:lpstr>
      <vt:lpstr>Agenda</vt:lpstr>
      <vt:lpstr>Traditional IT</vt:lpstr>
      <vt:lpstr>Traditional IT</vt:lpstr>
      <vt:lpstr>Traditional IT</vt:lpstr>
      <vt:lpstr>Modern IT</vt:lpstr>
      <vt:lpstr>Modern IT</vt:lpstr>
      <vt:lpstr>Infrastructure as Code</vt:lpstr>
      <vt:lpstr>Infrastructure as Code Principles</vt:lpstr>
      <vt:lpstr>Cattle vs. Pets</vt:lpstr>
      <vt:lpstr>Infrastructure as Code Practices</vt:lpstr>
      <vt:lpstr>Anti-Fragility</vt:lpstr>
      <vt:lpstr>Chaos Engineering</vt:lpstr>
      <vt:lpstr>Intuition Engineering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Terraform</vt:lpstr>
      <vt:lpstr>Terraform Hands-on</vt:lpstr>
      <vt:lpstr>AWS CloudFormation</vt:lpstr>
      <vt:lpstr>CloudFormation</vt:lpstr>
      <vt:lpstr>How CloudFormation Works </vt:lpstr>
      <vt:lpstr>Updating a stack</vt:lpstr>
      <vt:lpstr>Stack Policies</vt:lpstr>
      <vt:lpstr>CloudFormation Template</vt:lpstr>
      <vt:lpstr>Intrinsic Functions</vt:lpstr>
      <vt:lpstr>Intrinsic Functions</vt:lpstr>
      <vt:lpstr>Intrinsic Functions</vt:lpstr>
      <vt:lpstr>Format Version &amp; Description sections</vt:lpstr>
      <vt:lpstr>Metadata section</vt:lpstr>
      <vt:lpstr>Parameters section</vt:lpstr>
      <vt:lpstr>Parameters section</vt:lpstr>
      <vt:lpstr>Parameters section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Outputs section</vt:lpstr>
      <vt:lpstr>Outputs section</vt:lpstr>
      <vt:lpstr>Nested Stacks</vt:lpstr>
      <vt:lpstr>Nested Stacks</vt:lpstr>
      <vt:lpstr>Configuration state</vt:lpstr>
      <vt:lpstr>CloudFormation Best Practices</vt:lpstr>
      <vt:lpstr>CloudFormation Designer</vt:lpstr>
      <vt:lpstr>CloudFormer</vt:lpstr>
      <vt:lpstr>CloudFormation Hands-on</vt:lpstr>
      <vt:lpstr>Additional Resources</vt:lpstr>
      <vt:lpstr>Homework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Baker, Jason D.</cp:lastModifiedBy>
  <cp:revision>208</cp:revision>
  <dcterms:created xsi:type="dcterms:W3CDTF">2016-04-18T21:29:35Z</dcterms:created>
  <dcterms:modified xsi:type="dcterms:W3CDTF">2016-11-07T22:35:37Z</dcterms:modified>
</cp:coreProperties>
</file>